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4"/>
  </p:notesMasterIdLst>
  <p:sldIdLst>
    <p:sldId id="256" r:id="rId2"/>
    <p:sldId id="257" r:id="rId3"/>
    <p:sldId id="264" r:id="rId4"/>
    <p:sldId id="265" r:id="rId5"/>
    <p:sldId id="266" r:id="rId6"/>
    <p:sldId id="268" r:id="rId7"/>
    <p:sldId id="269" r:id="rId8"/>
    <p:sldId id="270" r:id="rId9"/>
    <p:sldId id="271" r:id="rId10"/>
    <p:sldId id="261" r:id="rId11"/>
    <p:sldId id="259" r:id="rId12"/>
    <p:sldId id="267" r:id="rId13"/>
    <p:sldId id="272" r:id="rId14"/>
    <p:sldId id="260" r:id="rId15"/>
    <p:sldId id="273" r:id="rId16"/>
    <p:sldId id="274" r:id="rId17"/>
    <p:sldId id="275" r:id="rId18"/>
    <p:sldId id="276" r:id="rId19"/>
    <p:sldId id="262" r:id="rId20"/>
    <p:sldId id="277" r:id="rId21"/>
    <p:sldId id="278"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 id="264"/>
            <p14:sldId id="265"/>
            <p14:sldId id="266"/>
            <p14:sldId id="268"/>
            <p14:sldId id="269"/>
            <p14:sldId id="270"/>
            <p14:sldId id="271"/>
            <p14:sldId id="261"/>
          </p14:sldIdLst>
        </p14:section>
        <p14:section name="Using Remix 3D to Search for Models" id="{6844172C-9703-4DC7-908A-C23538616A3C}">
          <p14:sldIdLst>
            <p14:sldId id="259"/>
          </p14:sldIdLst>
        </p14:section>
        <p14:section name="About Clustering" id="{66737F24-1C36-4DF4-A00F-927A3F1468AC}">
          <p14:sldIdLst>
            <p14:sldId id="267"/>
            <p14:sldId id="272"/>
            <p14:sldId id="260"/>
            <p14:sldId id="273"/>
            <p14:sldId id="274"/>
            <p14:sldId id="275"/>
            <p14:sldId id="276"/>
          </p14:sldIdLst>
        </p14:section>
        <p14:section name="Location Data Providers" id="{A08F0015-E7F5-4E26-BBAF-AEE4F9A16AD2}">
          <p14:sldIdLst>
            <p14:sldId id="262"/>
            <p14:sldId id="277"/>
            <p14:sldId id="278"/>
          </p14:sldIdLst>
        </p14:section>
        <p14:section name="Animate Your 3D Model" id="{B62868DA-F525-4AC5-9E3E-39ECA0154BBD}">
          <p14:sldIdLst>
            <p14:sldId id="263"/>
          </p14:sldIdLst>
        </p14:section>
        <p14:section name="Learn More" id="{62756D7E-964E-493A-83A1-13BC0B6B5E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‹Nr.›</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5/27/2019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‹Nr.›</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3.sv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raw.githubusercontent.com/TrustChainEG/postal-codes-json-xml-csv/master/data/DE/zipcodes.de.csv" TargetMode="External"/><Relationship Id="rId2" Type="http://schemas.openxmlformats.org/officeDocument/2006/relationships/hyperlink" Target="http://www.statistik-berlin-brandenburg.de/produkte/verzeichnisse/zuordnungderbezirkezupostleitzahlen.xls" TargetMode="Externa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657225" y="962025"/>
            <a:ext cx="6677025" cy="857250"/>
          </a:xfrm>
        </p:spPr>
        <p:txBody>
          <a:bodyPr/>
          <a:lstStyle/>
          <a:p>
            <a:r>
              <a:rPr lang="en-US" b="1" dirty="0"/>
              <a:t>Battle of Neighborhood's</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6867525" y="3262191"/>
            <a:ext cx="5419725" cy="405766"/>
          </a:xfrm>
        </p:spPr>
        <p:txBody>
          <a:bodyPr/>
          <a:lstStyle/>
          <a:p>
            <a:pPr algn="ctr"/>
            <a:r>
              <a:rPr lang="en-GB" b="1" dirty="0"/>
              <a:t>Finding The Best Pivot Area For Cab Drivers in Berlin</a:t>
            </a:r>
            <a:r>
              <a:rPr lang="en-US" dirty="0"/>
              <a:t>g.</a:t>
            </a: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409127"/>
            <a:ext cx="2447364" cy="341698"/>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b="1" dirty="0">
                <a:solidFill>
                  <a:schemeClr val="bg1"/>
                </a:solidFill>
                <a:latin typeface="+mj-lt"/>
                <a:ea typeface="+mn-ea"/>
                <a:cs typeface="+mn-cs"/>
              </a:rPr>
              <a:t>By Guray CERMAN</a:t>
            </a:r>
          </a:p>
          <a:p>
            <a:pPr>
              <a:spcBef>
                <a:spcPts val="1000"/>
              </a:spcBef>
            </a:pPr>
            <a:endParaRPr lang="en-US" sz="1800" dirty="0">
              <a:solidFill>
                <a:schemeClr val="bg1"/>
              </a:solidFill>
              <a:latin typeface="+mj-lt"/>
              <a:ea typeface="+mn-ea"/>
              <a:cs typeface="+mn-cs"/>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750001"/>
            <a:ext cx="3760738" cy="63175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dirty="0"/>
              <a:t>IBM Professional Data Science Certification Coursera Capstone Project .</a:t>
            </a:r>
          </a:p>
        </p:txBody>
      </p:sp>
      <p:pic>
        <p:nvPicPr>
          <p:cNvPr id="6" name="Grafik 5" descr="Bildergebnis fÃ¼r berlin uber">
            <a:extLst>
              <a:ext uri="{FF2B5EF4-FFF2-40B4-BE49-F238E27FC236}">
                <a16:creationId xmlns:a16="http://schemas.microsoft.com/office/drawing/2014/main" id="{14AE1344-DC39-4DE0-9AF3-9A28E57D582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2152650"/>
            <a:ext cx="6391275" cy="3829050"/>
          </a:xfrm>
          <a:prstGeom prst="rect">
            <a:avLst/>
          </a:prstGeom>
          <a:noFill/>
          <a:ln>
            <a:noFill/>
          </a:ln>
        </p:spPr>
      </p:pic>
      <p:pic>
        <p:nvPicPr>
          <p:cNvPr id="7" name="Picture 37">
            <a:extLst>
              <a:ext uri="{FF2B5EF4-FFF2-40B4-BE49-F238E27FC236}">
                <a16:creationId xmlns:a16="http://schemas.microsoft.com/office/drawing/2014/main" id="{8EEEA1C6-6261-42B8-A80D-AC949524B35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422975" y="922299"/>
            <a:ext cx="747763" cy="747763"/>
          </a:xfrm>
          <a:prstGeom prst="rect">
            <a:avLst/>
          </a:prstGeom>
        </p:spPr>
      </p:pic>
      <p:pic>
        <p:nvPicPr>
          <p:cNvPr id="8" name="Picture 6" descr="https://s3-media2.fl.yelpcdn.com/assets/srv0/developer_pages/999c9dfd1d91/assets/img/landing/developers.png">
            <a:extLst>
              <a:ext uri="{FF2B5EF4-FFF2-40B4-BE49-F238E27FC236}">
                <a16:creationId xmlns:a16="http://schemas.microsoft.com/office/drawing/2014/main" id="{B4A743FB-D0FD-4C7D-8442-9280500231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8185"/>
          <a:stretch/>
        </p:blipFill>
        <p:spPr bwMode="auto">
          <a:xfrm>
            <a:off x="9300670" y="1670062"/>
            <a:ext cx="1569895"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b="1" dirty="0"/>
              <a:t>Location Data Provider – Foursquare  </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04434" y="400438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200536" y="400438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38" name="Picture 37">
            <a:extLst>
              <a:ext uri="{FF2B5EF4-FFF2-40B4-BE49-F238E27FC236}">
                <a16:creationId xmlns:a16="http://schemas.microsoft.com/office/drawing/2014/main" id="{9A6EBE27-2D26-4F28-AE31-DAC56EF36A4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405455" y="381291"/>
            <a:ext cx="747763" cy="747763"/>
          </a:xfrm>
          <a:prstGeom prst="rect">
            <a:avLst/>
          </a:prstGeom>
        </p:spPr>
      </p:pic>
      <p:pic>
        <p:nvPicPr>
          <p:cNvPr id="2050" name="Picture 2" descr="Location Data  Schools  Restaurants  Parks  Gyms  Community  Centres  (latitude, longitude) ">
            <a:extLst>
              <a:ext uri="{FF2B5EF4-FFF2-40B4-BE49-F238E27FC236}">
                <a16:creationId xmlns:a16="http://schemas.microsoft.com/office/drawing/2014/main" id="{F30F9002-D808-44FF-A700-5BFB53E33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434" y="1263728"/>
            <a:ext cx="4851689" cy="26411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7A4C6E1A-32AE-4C24-90CC-4DAEC0A28DC3}"/>
              </a:ext>
            </a:extLst>
          </p:cNvPr>
          <p:cNvSpPr txBox="1"/>
          <p:nvPr/>
        </p:nvSpPr>
        <p:spPr>
          <a:xfrm>
            <a:off x="1014271" y="4004381"/>
            <a:ext cx="4409418" cy="2404991"/>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000" b="1" dirty="0">
                <a:solidFill>
                  <a:prstClr val="black">
                    <a:lumMod val="75000"/>
                    <a:lumOff val="25000"/>
                  </a:prstClr>
                </a:solidFill>
                <a:latin typeface="Segoe UI" panose="020B0502040204020203" pitchFamily="34" charset="0"/>
                <a:cs typeface="Segoe UI" panose="020B0502040204020203" pitchFamily="34" charset="0"/>
              </a:rPr>
              <a:t>Location Data </a:t>
            </a:r>
          </a:p>
          <a:p>
            <a:pPr>
              <a:lnSpc>
                <a:spcPts val="1800"/>
              </a:lnSpc>
              <a:spcAft>
                <a:spcPts val="6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Location data is data describing places and venues, such as their geographical location, their category, working hours, full address, and so on, such that for a given location given in the form of its geographical coordinates (or latitude and longitude values) one is able to determine what types of venues exist within a defined radius from that location.</a:t>
            </a:r>
            <a:endParaRPr lang="en-IN" sz="1600"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TextBox 39">
            <a:extLst>
              <a:ext uri="{FF2B5EF4-FFF2-40B4-BE49-F238E27FC236}">
                <a16:creationId xmlns:a16="http://schemas.microsoft.com/office/drawing/2014/main" id="{3DFAB48D-73B9-40E4-9C5D-3F5680E200C3}"/>
              </a:ext>
            </a:extLst>
          </p:cNvPr>
          <p:cNvSpPr txBox="1"/>
          <p:nvPr/>
        </p:nvSpPr>
        <p:spPr>
          <a:xfrm>
            <a:off x="6769260" y="4004381"/>
            <a:ext cx="4851690" cy="2191252"/>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000" b="1" dirty="0">
                <a:solidFill>
                  <a:prstClr val="black">
                    <a:lumMod val="75000"/>
                    <a:lumOff val="25000"/>
                  </a:prstClr>
                </a:solidFill>
                <a:latin typeface="Segoe UI" panose="020B0502040204020203" pitchFamily="34" charset="0"/>
                <a:cs typeface="Segoe UI" panose="020B0502040204020203" pitchFamily="34" charset="0"/>
              </a:rPr>
              <a:t>Foursquare</a:t>
            </a:r>
          </a:p>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Foursquare is a technologic company that built a massive dataset of accurate location data.</a:t>
            </a:r>
          </a:p>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Foursquare powers location data for Apple, Uber, Snapchat, Twitter and many more.</a:t>
            </a:r>
          </a:p>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Their API and location data is currently being used by over 100,000 developers.</a:t>
            </a:r>
          </a:p>
        </p:txBody>
      </p:sp>
      <p:pic>
        <p:nvPicPr>
          <p:cNvPr id="2052" name="Picture 4" descr="RESTful API  • You communicate with the database via groups and endpoints in the  form of a Uniform Resource Identifier (URI)  https://api.foursquare.com/v2/tips/  Client ID  Client Secret  Version ">
            <a:extLst>
              <a:ext uri="{FF2B5EF4-FFF2-40B4-BE49-F238E27FC236}">
                <a16:creationId xmlns:a16="http://schemas.microsoft.com/office/drawing/2014/main" id="{1426AD10-453F-472E-B628-926B37F8E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20284"/>
            <a:ext cx="5491566" cy="252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8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b="1" dirty="0"/>
              <a:t>METHODOLOGY : General</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200" y="1432818"/>
            <a:ext cx="4712634" cy="4976554"/>
          </a:xfrm>
        </p:spPr>
        <p:txBody>
          <a:bodyPr>
            <a:normAutofit/>
          </a:bodyPr>
          <a:lstStyle/>
          <a:p>
            <a:r>
              <a:rPr lang="en-US" sz="1400" dirty="0"/>
              <a:t>To suggest the best Location ,steps followed are - </a:t>
            </a:r>
          </a:p>
          <a:p>
            <a:pPr marL="457200" lvl="1" indent="-47625">
              <a:lnSpc>
                <a:spcPts val="1800"/>
              </a:lnSpc>
            </a:pPr>
            <a:r>
              <a:rPr lang="en-US" sz="1400" dirty="0"/>
              <a:t>Using necessary methods, Web pages containing information about Berlin are scraped into Pandas Dataframe. </a:t>
            </a:r>
          </a:p>
          <a:p>
            <a:pPr marL="457200" lvl="1" indent="-47625">
              <a:lnSpc>
                <a:spcPts val="1800"/>
              </a:lnSpc>
            </a:pPr>
            <a:r>
              <a:rPr lang="en-US" sz="1400" dirty="0"/>
              <a:t>Dataframe contained data about </a:t>
            </a:r>
            <a:r>
              <a:rPr lang="en-US" sz="1400" dirty="0" err="1"/>
              <a:t>zipcodes</a:t>
            </a:r>
            <a:r>
              <a:rPr lang="en-US" sz="1400" dirty="0"/>
              <a:t>, Coordinates and boroughs. Than Dataframe was Cleaned and Processed according to requirement of the problem to be solved. Proper benchmarks were set to obtain the best results.</a:t>
            </a:r>
          </a:p>
          <a:p>
            <a:pPr marL="457200" lvl="1" indent="-47625">
              <a:lnSpc>
                <a:spcPts val="1800"/>
              </a:lnSpc>
            </a:pPr>
            <a:r>
              <a:rPr lang="en-US" sz="1400" dirty="0"/>
              <a:t>The List of Venues in a City were obtained using Foursquare API and the cluster area with maximum weight according to the Model is selected.</a:t>
            </a:r>
          </a:p>
          <a:p>
            <a:pPr marL="457200" lvl="1" indent="-47625">
              <a:lnSpc>
                <a:spcPts val="1800"/>
              </a:lnSpc>
            </a:pPr>
            <a:r>
              <a:rPr lang="en-US" sz="1400" dirty="0"/>
              <a:t>With the help of Unsupervised Machine Learning Algorithm (K Means Algorithm) pivot area in the city of Berlin is obtained where a cab driver has to expect more clients and revenues.</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82106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301723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2131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sp>
        <p:nvSpPr>
          <p:cNvPr id="12" name="Oval 11">
            <a:extLst>
              <a:ext uri="{FF2B5EF4-FFF2-40B4-BE49-F238E27FC236}">
                <a16:creationId xmlns:a16="http://schemas.microsoft.com/office/drawing/2014/main" id="{42552617-FAD0-4D2C-9980-0BB9004C7AEB}"/>
              </a:ext>
              <a:ext uri="{C183D7F6-B498-43B3-948B-1728B52AA6E4}">
                <adec:decorative xmlns:adec="http://schemas.microsoft.com/office/drawing/2017/decorative" val="1"/>
              </a:ext>
            </a:extLst>
          </p:cNvPr>
          <p:cNvSpPr/>
          <p:nvPr/>
        </p:nvSpPr>
        <p:spPr bwMode="blackWhite">
          <a:xfrm>
            <a:off x="604200" y="43120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9" name="Grafik 8">
            <a:extLst>
              <a:ext uri="{FF2B5EF4-FFF2-40B4-BE49-F238E27FC236}">
                <a16:creationId xmlns:a16="http://schemas.microsoft.com/office/drawing/2014/main" id="{231F0587-5B94-49DE-9009-D91DADE42DD0}"/>
              </a:ext>
            </a:extLst>
          </p:cNvPr>
          <p:cNvPicPr/>
          <p:nvPr/>
        </p:nvPicPr>
        <p:blipFill rotWithShape="1">
          <a:blip r:embed="rId2"/>
          <a:srcRect l="21826" t="21666" r="11699" b="6441"/>
          <a:stretch/>
        </p:blipFill>
        <p:spPr bwMode="auto">
          <a:xfrm>
            <a:off x="5555492" y="1461844"/>
            <a:ext cx="6197484" cy="49475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743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METHODOLOGY : General</a:t>
            </a:r>
          </a:p>
        </p:txBody>
      </p:sp>
      <p:sp>
        <p:nvSpPr>
          <p:cNvPr id="12" name="Rectangle: Rounded Corners 1">
            <a:extLst>
              <a:ext uri="{FF2B5EF4-FFF2-40B4-BE49-F238E27FC236}">
                <a16:creationId xmlns:a16="http://schemas.microsoft.com/office/drawing/2014/main" id="{34A1FF1D-D05C-4E68-8DAE-ADB5FA14C55B}"/>
              </a:ext>
            </a:extLst>
          </p:cNvPr>
          <p:cNvSpPr/>
          <p:nvPr/>
        </p:nvSpPr>
        <p:spPr>
          <a:xfrm>
            <a:off x="506791" y="1424025"/>
            <a:ext cx="1772194" cy="215414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tx1"/>
                </a:solidFill>
              </a:rPr>
              <a:t>Four Square API Calls to Collect Neighborhood Venue Category and LAT/LNG</a:t>
            </a:r>
            <a:endParaRPr lang="en-US" sz="1600" dirty="0">
              <a:solidFill>
                <a:schemeClr val="tx1"/>
              </a:solidFill>
            </a:endParaRPr>
          </a:p>
        </p:txBody>
      </p:sp>
      <p:sp>
        <p:nvSpPr>
          <p:cNvPr id="13" name="Rectangle: Rounded Corners 2">
            <a:extLst>
              <a:ext uri="{FF2B5EF4-FFF2-40B4-BE49-F238E27FC236}">
                <a16:creationId xmlns:a16="http://schemas.microsoft.com/office/drawing/2014/main" id="{222AAEC5-8CEE-4FF5-93A6-E96A6C3A4A97}"/>
              </a:ext>
            </a:extLst>
          </p:cNvPr>
          <p:cNvSpPr/>
          <p:nvPr/>
        </p:nvSpPr>
        <p:spPr>
          <a:xfrm>
            <a:off x="2943872" y="1652626"/>
            <a:ext cx="1349804" cy="188240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t>One Hot Encoding to Convert Labels into Numbers</a:t>
            </a:r>
            <a:endParaRPr lang="en-US" sz="1600" dirty="0"/>
          </a:p>
        </p:txBody>
      </p:sp>
      <p:sp>
        <p:nvSpPr>
          <p:cNvPr id="14" name="Rectangle: Rounded Corners 3">
            <a:extLst>
              <a:ext uri="{FF2B5EF4-FFF2-40B4-BE49-F238E27FC236}">
                <a16:creationId xmlns:a16="http://schemas.microsoft.com/office/drawing/2014/main" id="{1154D83F-79FD-4C59-9383-FFE705607C08}"/>
              </a:ext>
            </a:extLst>
          </p:cNvPr>
          <p:cNvSpPr/>
          <p:nvPr/>
        </p:nvSpPr>
        <p:spPr>
          <a:xfrm>
            <a:off x="4932511" y="1946131"/>
            <a:ext cx="1767604" cy="113223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t>Venues Grouped by Neighborhood</a:t>
            </a:r>
            <a:endParaRPr lang="en-US" sz="1600" dirty="0"/>
          </a:p>
        </p:txBody>
      </p:sp>
      <p:sp>
        <p:nvSpPr>
          <p:cNvPr id="15" name="Rectangle: Rounded Corners 4">
            <a:extLst>
              <a:ext uri="{FF2B5EF4-FFF2-40B4-BE49-F238E27FC236}">
                <a16:creationId xmlns:a16="http://schemas.microsoft.com/office/drawing/2014/main" id="{8090CB25-41B5-4038-AAE6-F352112B66AE}"/>
              </a:ext>
            </a:extLst>
          </p:cNvPr>
          <p:cNvSpPr/>
          <p:nvPr/>
        </p:nvSpPr>
        <p:spPr>
          <a:xfrm>
            <a:off x="7324047" y="1846487"/>
            <a:ext cx="2046513" cy="16089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K-Means Clustering</a:t>
            </a:r>
            <a:endParaRPr lang="en-US" dirty="0">
              <a:solidFill>
                <a:schemeClr val="bg1"/>
              </a:solidFill>
            </a:endParaRPr>
          </a:p>
        </p:txBody>
      </p:sp>
      <p:sp>
        <p:nvSpPr>
          <p:cNvPr id="16" name="Rectangle: Rounded Corners 5">
            <a:extLst>
              <a:ext uri="{FF2B5EF4-FFF2-40B4-BE49-F238E27FC236}">
                <a16:creationId xmlns:a16="http://schemas.microsoft.com/office/drawing/2014/main" id="{B809CEB1-97ED-42F8-B990-41C3F2A4A167}"/>
              </a:ext>
            </a:extLst>
          </p:cNvPr>
          <p:cNvSpPr/>
          <p:nvPr/>
        </p:nvSpPr>
        <p:spPr>
          <a:xfrm>
            <a:off x="10363199" y="1196391"/>
            <a:ext cx="1510393" cy="422289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7" descr="Thought bubble">
            <a:extLst>
              <a:ext uri="{FF2B5EF4-FFF2-40B4-BE49-F238E27FC236}">
                <a16:creationId xmlns:a16="http://schemas.microsoft.com/office/drawing/2014/main" id="{1CE8309F-A58C-48D5-AF8D-50D5D5801D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4937" y="2894317"/>
            <a:ext cx="914400" cy="914400"/>
          </a:xfrm>
          <a:prstGeom prst="rect">
            <a:avLst/>
          </a:prstGeom>
        </p:spPr>
      </p:pic>
      <p:pic>
        <p:nvPicPr>
          <p:cNvPr id="18" name="Graphic 8" descr="Thought bubble">
            <a:extLst>
              <a:ext uri="{FF2B5EF4-FFF2-40B4-BE49-F238E27FC236}">
                <a16:creationId xmlns:a16="http://schemas.microsoft.com/office/drawing/2014/main" id="{9585B0F4-E027-4432-B713-38D9E5905F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166" y="1747773"/>
            <a:ext cx="914400" cy="914400"/>
          </a:xfrm>
          <a:prstGeom prst="rect">
            <a:avLst/>
          </a:prstGeom>
        </p:spPr>
      </p:pic>
      <p:sp>
        <p:nvSpPr>
          <p:cNvPr id="19" name="TextBox 9">
            <a:extLst>
              <a:ext uri="{FF2B5EF4-FFF2-40B4-BE49-F238E27FC236}">
                <a16:creationId xmlns:a16="http://schemas.microsoft.com/office/drawing/2014/main" id="{3EC0228D-7FD7-4074-BBE8-2C9415DAC7FE}"/>
              </a:ext>
            </a:extLst>
          </p:cNvPr>
          <p:cNvSpPr txBox="1"/>
          <p:nvPr/>
        </p:nvSpPr>
        <p:spPr>
          <a:xfrm>
            <a:off x="10597787" y="1503131"/>
            <a:ext cx="1151708" cy="369332"/>
          </a:xfrm>
          <a:prstGeom prst="rect">
            <a:avLst/>
          </a:prstGeom>
          <a:noFill/>
        </p:spPr>
        <p:txBody>
          <a:bodyPr wrap="square" rtlCol="0">
            <a:spAutoFit/>
          </a:bodyPr>
          <a:lstStyle/>
          <a:p>
            <a:r>
              <a:rPr lang="en-US" dirty="0"/>
              <a:t>Cluster 1</a:t>
            </a:r>
          </a:p>
        </p:txBody>
      </p:sp>
      <p:sp>
        <p:nvSpPr>
          <p:cNvPr id="20" name="TextBox 10">
            <a:extLst>
              <a:ext uri="{FF2B5EF4-FFF2-40B4-BE49-F238E27FC236}">
                <a16:creationId xmlns:a16="http://schemas.microsoft.com/office/drawing/2014/main" id="{169763BD-5E64-444D-91BC-037AE605521C}"/>
              </a:ext>
            </a:extLst>
          </p:cNvPr>
          <p:cNvSpPr txBox="1"/>
          <p:nvPr/>
        </p:nvSpPr>
        <p:spPr>
          <a:xfrm>
            <a:off x="10574383" y="2516104"/>
            <a:ext cx="1151708" cy="369332"/>
          </a:xfrm>
          <a:prstGeom prst="rect">
            <a:avLst/>
          </a:prstGeom>
          <a:noFill/>
        </p:spPr>
        <p:txBody>
          <a:bodyPr wrap="square" rtlCol="0">
            <a:spAutoFit/>
          </a:bodyPr>
          <a:lstStyle/>
          <a:p>
            <a:r>
              <a:rPr lang="en-US" dirty="0"/>
              <a:t>Cluster 2</a:t>
            </a:r>
          </a:p>
        </p:txBody>
      </p:sp>
      <p:sp>
        <p:nvSpPr>
          <p:cNvPr id="21" name="TextBox 11">
            <a:extLst>
              <a:ext uri="{FF2B5EF4-FFF2-40B4-BE49-F238E27FC236}">
                <a16:creationId xmlns:a16="http://schemas.microsoft.com/office/drawing/2014/main" id="{B400A60E-AD9B-4226-BED9-D3EBE35E7F0F}"/>
              </a:ext>
            </a:extLst>
          </p:cNvPr>
          <p:cNvSpPr txBox="1"/>
          <p:nvPr/>
        </p:nvSpPr>
        <p:spPr>
          <a:xfrm>
            <a:off x="10559688" y="3971924"/>
            <a:ext cx="1151708" cy="369332"/>
          </a:xfrm>
          <a:prstGeom prst="rect">
            <a:avLst/>
          </a:prstGeom>
          <a:noFill/>
        </p:spPr>
        <p:txBody>
          <a:bodyPr wrap="square" rtlCol="0">
            <a:spAutoFit/>
          </a:bodyPr>
          <a:lstStyle/>
          <a:p>
            <a:r>
              <a:rPr lang="en-US" dirty="0"/>
              <a:t>Cluster 3</a:t>
            </a:r>
          </a:p>
        </p:txBody>
      </p:sp>
      <p:sp>
        <p:nvSpPr>
          <p:cNvPr id="22" name="Rectangle: Rounded Corners 13">
            <a:extLst>
              <a:ext uri="{FF2B5EF4-FFF2-40B4-BE49-F238E27FC236}">
                <a16:creationId xmlns:a16="http://schemas.microsoft.com/office/drawing/2014/main" id="{2F0E7822-48AF-4295-BA05-AD6149CD8F79}"/>
              </a:ext>
            </a:extLst>
          </p:cNvPr>
          <p:cNvSpPr/>
          <p:nvPr/>
        </p:nvSpPr>
        <p:spPr>
          <a:xfrm>
            <a:off x="6791619" y="4284967"/>
            <a:ext cx="1504012" cy="7143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Dendogram</a:t>
            </a:r>
            <a:endParaRPr lang="en-US" dirty="0"/>
          </a:p>
        </p:txBody>
      </p:sp>
      <p:sp>
        <p:nvSpPr>
          <p:cNvPr id="23" name="Rectangle: Rounded Corners 14">
            <a:extLst>
              <a:ext uri="{FF2B5EF4-FFF2-40B4-BE49-F238E27FC236}">
                <a16:creationId xmlns:a16="http://schemas.microsoft.com/office/drawing/2014/main" id="{697376C6-43C2-4027-B17D-F5860525DC93}"/>
              </a:ext>
            </a:extLst>
          </p:cNvPr>
          <p:cNvSpPr/>
          <p:nvPr/>
        </p:nvSpPr>
        <p:spPr>
          <a:xfrm>
            <a:off x="8370062" y="4284967"/>
            <a:ext cx="1349805" cy="71437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Elbow Method</a:t>
            </a:r>
          </a:p>
        </p:txBody>
      </p:sp>
      <p:sp>
        <p:nvSpPr>
          <p:cNvPr id="24" name="Arrow: Up 15">
            <a:extLst>
              <a:ext uri="{FF2B5EF4-FFF2-40B4-BE49-F238E27FC236}">
                <a16:creationId xmlns:a16="http://schemas.microsoft.com/office/drawing/2014/main" id="{91B66BEF-FDA5-4F72-8FA8-B73313529AE0}"/>
              </a:ext>
            </a:extLst>
          </p:cNvPr>
          <p:cNvSpPr/>
          <p:nvPr/>
        </p:nvSpPr>
        <p:spPr>
          <a:xfrm rot="2882219">
            <a:off x="7655012" y="3605984"/>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16">
            <a:extLst>
              <a:ext uri="{FF2B5EF4-FFF2-40B4-BE49-F238E27FC236}">
                <a16:creationId xmlns:a16="http://schemas.microsoft.com/office/drawing/2014/main" id="{D4C222B0-EC07-4AE0-B38C-6EC29EBECEAF}"/>
              </a:ext>
            </a:extLst>
          </p:cNvPr>
          <p:cNvSpPr/>
          <p:nvPr/>
        </p:nvSpPr>
        <p:spPr>
          <a:xfrm rot="19035753">
            <a:off x="8561724" y="3605869"/>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17">
            <a:extLst>
              <a:ext uri="{FF2B5EF4-FFF2-40B4-BE49-F238E27FC236}">
                <a16:creationId xmlns:a16="http://schemas.microsoft.com/office/drawing/2014/main" id="{FE019439-00D8-4958-882F-33616E43F879}"/>
              </a:ext>
            </a:extLst>
          </p:cNvPr>
          <p:cNvSpPr/>
          <p:nvPr/>
        </p:nvSpPr>
        <p:spPr>
          <a:xfrm rot="5400000">
            <a:off x="2334498" y="2290157"/>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Up 18">
            <a:extLst>
              <a:ext uri="{FF2B5EF4-FFF2-40B4-BE49-F238E27FC236}">
                <a16:creationId xmlns:a16="http://schemas.microsoft.com/office/drawing/2014/main" id="{4B640266-A55F-417D-AB1C-2F99633D3EEF}"/>
              </a:ext>
            </a:extLst>
          </p:cNvPr>
          <p:cNvSpPr/>
          <p:nvPr/>
        </p:nvSpPr>
        <p:spPr>
          <a:xfrm rot="5400000">
            <a:off x="4387164" y="2290157"/>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Up 19">
            <a:extLst>
              <a:ext uri="{FF2B5EF4-FFF2-40B4-BE49-F238E27FC236}">
                <a16:creationId xmlns:a16="http://schemas.microsoft.com/office/drawing/2014/main" id="{C86DE9B3-EE7F-4D37-A44C-B4B48346DF60}"/>
              </a:ext>
            </a:extLst>
          </p:cNvPr>
          <p:cNvSpPr/>
          <p:nvPr/>
        </p:nvSpPr>
        <p:spPr>
          <a:xfrm rot="5400000">
            <a:off x="6724478" y="2290157"/>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0">
            <a:extLst>
              <a:ext uri="{FF2B5EF4-FFF2-40B4-BE49-F238E27FC236}">
                <a16:creationId xmlns:a16="http://schemas.microsoft.com/office/drawing/2014/main" id="{EA11B06E-3522-4255-933F-025BB98D7638}"/>
              </a:ext>
            </a:extLst>
          </p:cNvPr>
          <p:cNvSpPr/>
          <p:nvPr/>
        </p:nvSpPr>
        <p:spPr>
          <a:xfrm rot="5400000">
            <a:off x="9608505" y="2391778"/>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Up 21">
            <a:extLst>
              <a:ext uri="{FF2B5EF4-FFF2-40B4-BE49-F238E27FC236}">
                <a16:creationId xmlns:a16="http://schemas.microsoft.com/office/drawing/2014/main" id="{1A492A4B-FC5B-4897-8E87-8CB0C31E87CB}"/>
              </a:ext>
            </a:extLst>
          </p:cNvPr>
          <p:cNvSpPr/>
          <p:nvPr/>
        </p:nvSpPr>
        <p:spPr>
          <a:xfrm rot="2882219">
            <a:off x="9605287" y="1626066"/>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Up 22">
            <a:extLst>
              <a:ext uri="{FF2B5EF4-FFF2-40B4-BE49-F238E27FC236}">
                <a16:creationId xmlns:a16="http://schemas.microsoft.com/office/drawing/2014/main" id="{60989BC7-0736-483F-B00B-C48AB93DA098}"/>
              </a:ext>
            </a:extLst>
          </p:cNvPr>
          <p:cNvSpPr/>
          <p:nvPr/>
        </p:nvSpPr>
        <p:spPr>
          <a:xfrm rot="7480611">
            <a:off x="9558781" y="3077962"/>
            <a:ext cx="532263" cy="528625"/>
          </a:xfrm>
          <a:prstGeom prst="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2">
            <a:extLst>
              <a:ext uri="{FF2B5EF4-FFF2-40B4-BE49-F238E27FC236}">
                <a16:creationId xmlns:a16="http://schemas.microsoft.com/office/drawing/2014/main" id="{158E3CC1-445E-43CD-B73C-08481B23EEC0}"/>
              </a:ext>
            </a:extLst>
          </p:cNvPr>
          <p:cNvPicPr>
            <a:picLocks noChangeAspect="1"/>
          </p:cNvPicPr>
          <p:nvPr/>
        </p:nvPicPr>
        <p:blipFill>
          <a:blip r:embed="rId4"/>
          <a:stretch>
            <a:fillRect/>
          </a:stretch>
        </p:blipFill>
        <p:spPr>
          <a:xfrm>
            <a:off x="8088119" y="5126144"/>
            <a:ext cx="2216433" cy="1468027"/>
          </a:xfrm>
          <a:prstGeom prst="rect">
            <a:avLst/>
          </a:prstGeom>
        </p:spPr>
      </p:pic>
      <p:pic>
        <p:nvPicPr>
          <p:cNvPr id="37" name="Grafik 36">
            <a:extLst>
              <a:ext uri="{FF2B5EF4-FFF2-40B4-BE49-F238E27FC236}">
                <a16:creationId xmlns:a16="http://schemas.microsoft.com/office/drawing/2014/main" id="{E4ACDFE6-F2FB-4A7B-93F2-3E92B147C7DF}"/>
              </a:ext>
            </a:extLst>
          </p:cNvPr>
          <p:cNvPicPr/>
          <p:nvPr/>
        </p:nvPicPr>
        <p:blipFill rotWithShape="1">
          <a:blip r:embed="rId5">
            <a:extLst>
              <a:ext uri="{28A0092B-C50C-407E-A947-70E740481C1C}">
                <a14:useLocalDpi xmlns:a14="http://schemas.microsoft.com/office/drawing/2010/main" val="0"/>
              </a:ext>
            </a:extLst>
          </a:blip>
          <a:srcRect l="37169" t="51318" r="41078" b="29230"/>
          <a:stretch/>
        </p:blipFill>
        <p:spPr bwMode="auto">
          <a:xfrm>
            <a:off x="164225" y="3867781"/>
            <a:ext cx="3702925" cy="917870"/>
          </a:xfrm>
          <a:prstGeom prst="rect">
            <a:avLst/>
          </a:prstGeom>
          <a:ln>
            <a:noFill/>
          </a:ln>
          <a:extLst>
            <a:ext uri="{53640926-AAD7-44D8-BBD7-CCE9431645EC}">
              <a14:shadowObscured xmlns:a14="http://schemas.microsoft.com/office/drawing/2010/main"/>
            </a:ext>
          </a:extLst>
        </p:spPr>
      </p:pic>
      <p:pic>
        <p:nvPicPr>
          <p:cNvPr id="38" name="Grafik 37">
            <a:extLst>
              <a:ext uri="{FF2B5EF4-FFF2-40B4-BE49-F238E27FC236}">
                <a16:creationId xmlns:a16="http://schemas.microsoft.com/office/drawing/2014/main" id="{A562FA7E-769D-418F-8803-72E8F59569D0}"/>
              </a:ext>
            </a:extLst>
          </p:cNvPr>
          <p:cNvPicPr/>
          <p:nvPr/>
        </p:nvPicPr>
        <p:blipFill rotWithShape="1">
          <a:blip r:embed="rId6"/>
          <a:srcRect l="26710" t="45283" r="10960" b="30001"/>
          <a:stretch/>
        </p:blipFill>
        <p:spPr bwMode="auto">
          <a:xfrm>
            <a:off x="1106518" y="5097675"/>
            <a:ext cx="5502213" cy="1321933"/>
          </a:xfrm>
          <a:prstGeom prst="rect">
            <a:avLst/>
          </a:prstGeom>
          <a:ln>
            <a:noFill/>
          </a:ln>
          <a:extLst>
            <a:ext uri="{53640926-AAD7-44D8-BBD7-CCE9431645EC}">
              <a14:shadowObscured xmlns:a14="http://schemas.microsoft.com/office/drawing/2010/main"/>
            </a:ext>
          </a:extLst>
        </p:spPr>
      </p:pic>
      <p:pic>
        <p:nvPicPr>
          <p:cNvPr id="39" name="Grafik 38">
            <a:extLst>
              <a:ext uri="{FF2B5EF4-FFF2-40B4-BE49-F238E27FC236}">
                <a16:creationId xmlns:a16="http://schemas.microsoft.com/office/drawing/2014/main" id="{5A5ADF7A-E062-4E87-9540-0911921648A8}"/>
              </a:ext>
            </a:extLst>
          </p:cNvPr>
          <p:cNvPicPr/>
          <p:nvPr/>
        </p:nvPicPr>
        <p:blipFill rotWithShape="1">
          <a:blip r:embed="rId7" cstate="print">
            <a:extLst>
              <a:ext uri="{28A0092B-C50C-407E-A947-70E740481C1C}">
                <a14:useLocalDpi xmlns:a14="http://schemas.microsoft.com/office/drawing/2010/main" val="0"/>
              </a:ext>
            </a:extLst>
          </a:blip>
          <a:srcRect l="19124" t="36004" r="2119" b="6547"/>
          <a:stretch/>
        </p:blipFill>
        <p:spPr bwMode="auto">
          <a:xfrm>
            <a:off x="3910426" y="3613183"/>
            <a:ext cx="2881192" cy="1409604"/>
          </a:xfrm>
          <a:prstGeom prst="rect">
            <a:avLst/>
          </a:prstGeom>
          <a:ln>
            <a:noFill/>
          </a:ln>
          <a:extLst>
            <a:ext uri="{53640926-AAD7-44D8-BBD7-CCE9431645EC}">
              <a14:shadowObscured xmlns:a14="http://schemas.microsoft.com/office/drawing/2010/main"/>
            </a:ext>
          </a:extLst>
        </p:spPr>
      </p:pic>
      <p:pic>
        <p:nvPicPr>
          <p:cNvPr id="44" name="Picture 37">
            <a:extLst>
              <a:ext uri="{FF2B5EF4-FFF2-40B4-BE49-F238E27FC236}">
                <a16:creationId xmlns:a16="http://schemas.microsoft.com/office/drawing/2014/main" id="{0E2E010F-08C9-47D5-A5D9-527967FE9AE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405455" y="381291"/>
            <a:ext cx="747763" cy="747763"/>
          </a:xfrm>
          <a:prstGeom prst="rect">
            <a:avLst/>
          </a:prstGeom>
        </p:spPr>
      </p:pic>
      <p:pic>
        <p:nvPicPr>
          <p:cNvPr id="4102" name="Picture 6" descr="https://s3-media2.fl.yelpcdn.com/assets/srv0/developer_pages/999c9dfd1d91/assets/img/landing/developers.png">
            <a:extLst>
              <a:ext uri="{FF2B5EF4-FFF2-40B4-BE49-F238E27FC236}">
                <a16:creationId xmlns:a16="http://schemas.microsoft.com/office/drawing/2014/main" id="{DEFA0732-7561-4A36-A5A6-9DFC663A71B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r="58185"/>
          <a:stretch/>
        </p:blipFill>
        <p:spPr bwMode="auto">
          <a:xfrm>
            <a:off x="7585114" y="362887"/>
            <a:ext cx="1569895" cy="695325"/>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7" descr="Thought bubble">
            <a:extLst>
              <a:ext uri="{FF2B5EF4-FFF2-40B4-BE49-F238E27FC236}">
                <a16:creationId xmlns:a16="http://schemas.microsoft.com/office/drawing/2014/main" id="{293C1DC4-226A-46FC-91C7-3D5FC1D18B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3037" y="4369509"/>
            <a:ext cx="914400" cy="914400"/>
          </a:xfrm>
          <a:prstGeom prst="rect">
            <a:avLst/>
          </a:prstGeom>
        </p:spPr>
      </p:pic>
    </p:spTree>
    <p:extLst>
      <p:ext uri="{BB962C8B-B14F-4D97-AF65-F5344CB8AC3E}">
        <p14:creationId xmlns:p14="http://schemas.microsoft.com/office/powerpoint/2010/main" val="143484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METHODOLOGY : Exploring Venues</a:t>
            </a:r>
          </a:p>
        </p:txBody>
      </p:sp>
      <p:pic>
        <p:nvPicPr>
          <p:cNvPr id="3" name="Grafik 2">
            <a:extLst>
              <a:ext uri="{FF2B5EF4-FFF2-40B4-BE49-F238E27FC236}">
                <a16:creationId xmlns:a16="http://schemas.microsoft.com/office/drawing/2014/main" id="{01A0A696-23C7-4241-BF78-6B2CC3A86073}"/>
              </a:ext>
            </a:extLst>
          </p:cNvPr>
          <p:cNvPicPr>
            <a:picLocks noChangeAspect="1"/>
          </p:cNvPicPr>
          <p:nvPr/>
        </p:nvPicPr>
        <p:blipFill rotWithShape="1">
          <a:blip r:embed="rId2"/>
          <a:srcRect l="18234" t="38043" r="3208" b="6542"/>
          <a:stretch/>
        </p:blipFill>
        <p:spPr>
          <a:xfrm>
            <a:off x="604434" y="1359016"/>
            <a:ext cx="11332192" cy="4496500"/>
          </a:xfrm>
          <a:prstGeom prst="rect">
            <a:avLst/>
          </a:prstGeom>
        </p:spPr>
      </p:pic>
    </p:spTree>
    <p:extLst>
      <p:ext uri="{BB962C8B-B14F-4D97-AF65-F5344CB8AC3E}">
        <p14:creationId xmlns:p14="http://schemas.microsoft.com/office/powerpoint/2010/main" val="390996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b="1" dirty="0"/>
              <a:t>METHODOLOGY : </a:t>
            </a:r>
            <a:r>
              <a:rPr lang="en-US" b="1" dirty="0">
                <a:solidFill>
                  <a:srgbClr val="E7E6E6">
                    <a:lumMod val="25000"/>
                  </a:srgbClr>
                </a:solidFill>
                <a:latin typeface="Segoe UI Light" panose="020B0502040204020203" pitchFamily="34" charset="0"/>
                <a:cs typeface="Segoe UI Light" panose="020B0502040204020203" pitchFamily="34" charset="0"/>
              </a:rPr>
              <a:t>K- Means Clustering (Elbow Method</a:t>
            </a:r>
            <a:r>
              <a:rPr lang="en-US" dirty="0">
                <a:solidFill>
                  <a:srgbClr val="E7E6E6">
                    <a:lumMod val="25000"/>
                  </a:srgbClr>
                </a:solidFill>
                <a:latin typeface="Segoe UI Light" panose="020B0502040204020203" pitchFamily="34" charset="0"/>
                <a:cs typeface="Segoe UI Light" panose="020B0502040204020203" pitchFamily="34" charset="0"/>
              </a:rPr>
              <a:t>)</a:t>
            </a:r>
            <a:endParaRPr lang="en-US" dirty="0"/>
          </a:p>
        </p:txBody>
      </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17" name="TextBox 16">
            <a:extLst>
              <a:ext uri="{FF2B5EF4-FFF2-40B4-BE49-F238E27FC236}">
                <a16:creationId xmlns:a16="http://schemas.microsoft.com/office/drawing/2014/main" id="{C7CD01B2-6FD2-4BC3-86CD-1916B070AE51}"/>
              </a:ext>
            </a:extLst>
          </p:cNvPr>
          <p:cNvSpPr txBox="1"/>
          <p:nvPr/>
        </p:nvSpPr>
        <p:spPr>
          <a:xfrm>
            <a:off x="5242743" y="4845038"/>
            <a:ext cx="2881907" cy="409838"/>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000" dirty="0">
                <a:solidFill>
                  <a:prstClr val="black">
                    <a:lumMod val="75000"/>
                    <a:lumOff val="25000"/>
                  </a:prstClr>
                </a:solidFill>
                <a:latin typeface="Segoe UI" panose="020B0502040204020203" pitchFamily="34" charset="0"/>
                <a:cs typeface="Segoe UI" panose="020B0502040204020203" pitchFamily="34" charset="0"/>
              </a:rPr>
              <a:t>K-Means Clustering</a:t>
            </a:r>
            <a:endParaRPr lang="en-IN" sz="24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Grafik 13">
            <a:extLst>
              <a:ext uri="{FF2B5EF4-FFF2-40B4-BE49-F238E27FC236}">
                <a16:creationId xmlns:a16="http://schemas.microsoft.com/office/drawing/2014/main" id="{B7984BB2-A1CC-4B42-9784-22FC9D5E87CD}"/>
              </a:ext>
            </a:extLst>
          </p:cNvPr>
          <p:cNvPicPr/>
          <p:nvPr/>
        </p:nvPicPr>
        <p:blipFill rotWithShape="1">
          <a:blip r:embed="rId2"/>
          <a:srcRect l="19610" t="43136" r="21781" b="16289"/>
          <a:stretch/>
        </p:blipFill>
        <p:spPr bwMode="auto">
          <a:xfrm>
            <a:off x="5242743" y="1614750"/>
            <a:ext cx="6514390" cy="4545569"/>
          </a:xfrm>
          <a:prstGeom prst="rect">
            <a:avLst/>
          </a:prstGeom>
          <a:ln>
            <a:noFill/>
          </a:ln>
          <a:extLst>
            <a:ext uri="{53640926-AAD7-44D8-BBD7-CCE9431645EC}">
              <a14:shadowObscured xmlns:a14="http://schemas.microsoft.com/office/drawing/2010/main"/>
            </a:ext>
          </a:extLst>
        </p:spPr>
      </p:pic>
      <p:sp>
        <p:nvSpPr>
          <p:cNvPr id="16" name="Text Placeholder 5" descr="2D Slides">
            <a:extLst>
              <a:ext uri="{FF2B5EF4-FFF2-40B4-BE49-F238E27FC236}">
                <a16:creationId xmlns:a16="http://schemas.microsoft.com/office/drawing/2014/main" id="{C18FA1B5-E85E-4EA3-BFA7-2EFAF8F3B40C}"/>
              </a:ext>
            </a:extLst>
          </p:cNvPr>
          <p:cNvSpPr txBox="1">
            <a:spLocks/>
          </p:cNvSpPr>
          <p:nvPr/>
        </p:nvSpPr>
        <p:spPr>
          <a:xfrm>
            <a:off x="629610" y="1538771"/>
            <a:ext cx="4276659" cy="4621548"/>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spcAft>
                <a:spcPts val="600"/>
              </a:spcAft>
              <a:buNone/>
            </a:pPr>
            <a:r>
              <a:rPr lang="en-DE" sz="2400" spc="10" dirty="0">
                <a:solidFill>
                  <a:srgbClr val="000000"/>
                </a:solidFill>
                <a:latin typeface="Arial" panose="020B0604020202020204" pitchFamily="34" charset="0"/>
                <a:ea typeface="Arial" panose="020B0604020202020204" pitchFamily="34" charset="0"/>
              </a:rPr>
              <a:t>When K increases, the centroids are closer to the clusters centroids. Here the distortion, mean sum of squared distances to </a:t>
            </a:r>
            <a:r>
              <a:rPr lang="en-DE" sz="2400" spc="10" dirty="0" err="1">
                <a:solidFill>
                  <a:srgbClr val="000000"/>
                </a:solidFill>
                <a:latin typeface="Arial" panose="020B0604020202020204" pitchFamily="34" charset="0"/>
                <a:ea typeface="Arial" panose="020B0604020202020204" pitchFamily="34" charset="0"/>
              </a:rPr>
              <a:t>centers</a:t>
            </a:r>
            <a:r>
              <a:rPr lang="en-DE" sz="2400" spc="10" dirty="0">
                <a:solidFill>
                  <a:srgbClr val="000000"/>
                </a:solidFill>
                <a:latin typeface="Arial" panose="020B0604020202020204" pitchFamily="34" charset="0"/>
                <a:ea typeface="Arial" panose="020B0604020202020204" pitchFamily="34" charset="0"/>
              </a:rPr>
              <a:t>, decreases to the optimum point. </a:t>
            </a:r>
            <a:endParaRPr lang="de-DE" sz="2400" spc="10" dirty="0">
              <a:solidFill>
                <a:srgbClr val="000000"/>
              </a:solidFill>
              <a:latin typeface="Arial" panose="020B0604020202020204" pitchFamily="34" charset="0"/>
              <a:ea typeface="Arial" panose="020B0604020202020204" pitchFamily="34" charset="0"/>
            </a:endParaRPr>
          </a:p>
          <a:p>
            <a:pPr marL="0" indent="0" algn="just">
              <a:lnSpc>
                <a:spcPct val="100000"/>
              </a:lnSpc>
              <a:spcBef>
                <a:spcPts val="600"/>
              </a:spcBef>
              <a:spcAft>
                <a:spcPts val="600"/>
              </a:spcAft>
              <a:buNone/>
            </a:pPr>
            <a:r>
              <a:rPr lang="en-DE" sz="2400" spc="10" dirty="0">
                <a:solidFill>
                  <a:srgbClr val="000000"/>
                </a:solidFill>
                <a:latin typeface="Arial" panose="020B0604020202020204" pitchFamily="34" charset="0"/>
                <a:ea typeface="Arial" panose="020B0604020202020204" pitchFamily="34" charset="0"/>
              </a:rPr>
              <a:t>The improvements will decline, at some point rapidly, creating the elbow shape. That point is the optimal value for k. </a:t>
            </a:r>
            <a:endParaRPr lang="en-US" sz="2300" dirty="0">
              <a:latin typeface="Calibri" panose="020F0502020204030204" pitchFamily="34" charset="0"/>
              <a:ea typeface="+mj-ea"/>
              <a:cs typeface="Calibri" panose="020F0502020204030204" pitchFamily="34" charset="0"/>
            </a:endParaRPr>
          </a:p>
        </p:txBody>
      </p:sp>
      <p:sp>
        <p:nvSpPr>
          <p:cNvPr id="18" name="Explosion: 8 Zacken 17">
            <a:extLst>
              <a:ext uri="{FF2B5EF4-FFF2-40B4-BE49-F238E27FC236}">
                <a16:creationId xmlns:a16="http://schemas.microsoft.com/office/drawing/2014/main" id="{32E7C3B5-FE1A-42B8-BF07-454EBC1AF311}"/>
              </a:ext>
            </a:extLst>
          </p:cNvPr>
          <p:cNvSpPr/>
          <p:nvPr/>
        </p:nvSpPr>
        <p:spPr>
          <a:xfrm>
            <a:off x="8292413" y="2135045"/>
            <a:ext cx="2905125" cy="17145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K=3 </a:t>
            </a:r>
            <a:endParaRPr lang="en-DE" sz="2400" b="1" dirty="0">
              <a:solidFill>
                <a:schemeClr val="bg1"/>
              </a:solidFill>
            </a:endParaRPr>
          </a:p>
        </p:txBody>
      </p:sp>
    </p:spTree>
    <p:extLst>
      <p:ext uri="{BB962C8B-B14F-4D97-AF65-F5344CB8AC3E}">
        <p14:creationId xmlns:p14="http://schemas.microsoft.com/office/powerpoint/2010/main" val="3665633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b="1" dirty="0"/>
              <a:t>RESULTS : </a:t>
            </a:r>
            <a:r>
              <a:rPr lang="en-US" b="1" dirty="0">
                <a:solidFill>
                  <a:srgbClr val="E7E6E6">
                    <a:lumMod val="25000"/>
                  </a:srgbClr>
                </a:solidFill>
                <a:latin typeface="Segoe UI Light" panose="020B0502040204020203" pitchFamily="34" charset="0"/>
                <a:cs typeface="Segoe UI Light" panose="020B0502040204020203" pitchFamily="34" charset="0"/>
              </a:rPr>
              <a:t>Clusters </a:t>
            </a:r>
            <a:endParaRPr lang="en-US" b="1" dirty="0"/>
          </a:p>
        </p:txBody>
      </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9" name="Grafik 8">
            <a:extLst>
              <a:ext uri="{FF2B5EF4-FFF2-40B4-BE49-F238E27FC236}">
                <a16:creationId xmlns:a16="http://schemas.microsoft.com/office/drawing/2014/main" id="{38936341-FE8E-4183-A867-5C461461DA5C}"/>
              </a:ext>
            </a:extLst>
          </p:cNvPr>
          <p:cNvPicPr/>
          <p:nvPr/>
        </p:nvPicPr>
        <p:blipFill rotWithShape="1">
          <a:blip r:embed="rId2"/>
          <a:srcRect l="21826" t="21666" r="11699" b="6441"/>
          <a:stretch/>
        </p:blipFill>
        <p:spPr bwMode="auto">
          <a:xfrm>
            <a:off x="5217952" y="1354085"/>
            <a:ext cx="6535839" cy="4971214"/>
          </a:xfrm>
          <a:prstGeom prst="rect">
            <a:avLst/>
          </a:prstGeom>
          <a:ln>
            <a:noFill/>
          </a:ln>
          <a:extLst>
            <a:ext uri="{53640926-AAD7-44D8-BBD7-CCE9431645EC}">
              <a14:shadowObscured xmlns:a14="http://schemas.microsoft.com/office/drawing/2010/main"/>
            </a:ext>
          </a:extLst>
        </p:spPr>
      </p:pic>
      <p:sp>
        <p:nvSpPr>
          <p:cNvPr id="3" name="Rechteck 2">
            <a:extLst>
              <a:ext uri="{FF2B5EF4-FFF2-40B4-BE49-F238E27FC236}">
                <a16:creationId xmlns:a16="http://schemas.microsoft.com/office/drawing/2014/main" id="{C8E1461E-21D6-4183-A636-385DD7E36339}"/>
              </a:ext>
            </a:extLst>
          </p:cNvPr>
          <p:cNvSpPr/>
          <p:nvPr/>
        </p:nvSpPr>
        <p:spPr>
          <a:xfrm>
            <a:off x="438209" y="2243318"/>
            <a:ext cx="4653908" cy="3914202"/>
          </a:xfrm>
          <a:prstGeom prst="rect">
            <a:avLst/>
          </a:prstGeom>
          <a:solidFill>
            <a:srgbClr val="FFFF00"/>
          </a:solidFill>
        </p:spPr>
        <p:txBody>
          <a:bodyPr vert="horz" lIns="91440" tIns="45720" rIns="91440" bIns="45720" rtlCol="0" anchor="b" anchorCtr="0">
            <a:noAutofit/>
          </a:bodyPr>
          <a:lstStyle/>
          <a:p>
            <a:pPr algn="just">
              <a:spcBef>
                <a:spcPts val="600"/>
              </a:spcBef>
              <a:spcAft>
                <a:spcPts val="600"/>
              </a:spcAft>
            </a:pPr>
            <a:r>
              <a:rPr lang="de-DE" sz="2400" spc="10" dirty="0" err="1">
                <a:solidFill>
                  <a:srgbClr val="000000"/>
                </a:solidFill>
                <a:latin typeface="Arial" panose="020B0604020202020204" pitchFamily="34" charset="0"/>
              </a:rPr>
              <a:t>It</a:t>
            </a:r>
            <a:r>
              <a:rPr lang="de-DE" sz="2400" spc="10" dirty="0">
                <a:solidFill>
                  <a:srgbClr val="000000"/>
                </a:solidFill>
                <a:latin typeface="Arial" panose="020B0604020202020204" pitchFamily="34" charset="0"/>
              </a:rPr>
              <a:t> </a:t>
            </a:r>
            <a:r>
              <a:rPr lang="en-DE" sz="2400" spc="10" dirty="0">
                <a:solidFill>
                  <a:srgbClr val="000000"/>
                </a:solidFill>
                <a:latin typeface="Arial" panose="020B0604020202020204" pitchFamily="34" charset="0"/>
              </a:rPr>
              <a:t>lie</a:t>
            </a:r>
            <a:r>
              <a:rPr lang="de-DE" sz="2400" spc="10" dirty="0">
                <a:solidFill>
                  <a:srgbClr val="000000"/>
                </a:solidFill>
                <a:latin typeface="Arial" panose="020B0604020202020204" pitchFamily="34" charset="0"/>
              </a:rPr>
              <a:t>s</a:t>
            </a:r>
            <a:r>
              <a:rPr lang="en-DE" sz="2400" spc="10" dirty="0">
                <a:solidFill>
                  <a:srgbClr val="000000"/>
                </a:solidFill>
                <a:latin typeface="Arial" panose="020B0604020202020204" pitchFamily="34" charset="0"/>
              </a:rPr>
              <a:t> around the </a:t>
            </a:r>
            <a:r>
              <a:rPr lang="en-DE" sz="2400" spc="10" dirty="0" err="1">
                <a:solidFill>
                  <a:srgbClr val="000000"/>
                </a:solidFill>
                <a:latin typeface="Arial" panose="020B0604020202020204" pitchFamily="34" charset="0"/>
              </a:rPr>
              <a:t>center</a:t>
            </a:r>
            <a:r>
              <a:rPr lang="en-DE" sz="2400" spc="10" dirty="0">
                <a:solidFill>
                  <a:srgbClr val="000000"/>
                </a:solidFill>
                <a:latin typeface="Arial" panose="020B0604020202020204" pitchFamily="34" charset="0"/>
              </a:rPr>
              <a:t> of Berlin. The boroughs it encompasses together with the portions are; Mitte (% 100), </a:t>
            </a:r>
            <a:r>
              <a:rPr lang="en-DE" sz="2400" spc="10" dirty="0" err="1">
                <a:solidFill>
                  <a:srgbClr val="000000"/>
                </a:solidFill>
                <a:latin typeface="Arial" panose="020B0604020202020204" pitchFamily="34" charset="0"/>
              </a:rPr>
              <a:t>Friedrichshain</a:t>
            </a:r>
            <a:r>
              <a:rPr lang="en-DE" sz="2400" spc="10" dirty="0">
                <a:solidFill>
                  <a:srgbClr val="000000"/>
                </a:solidFill>
                <a:latin typeface="Arial" panose="020B0604020202020204" pitchFamily="34" charset="0"/>
              </a:rPr>
              <a:t>-Kreuzberg (% 100), Charlottenburg </a:t>
            </a:r>
            <a:r>
              <a:rPr lang="en-DE" sz="2400" spc="10" dirty="0" err="1">
                <a:solidFill>
                  <a:srgbClr val="000000"/>
                </a:solidFill>
                <a:latin typeface="Arial" panose="020B0604020202020204" pitchFamily="34" charset="0"/>
              </a:rPr>
              <a:t>Wilmersdorf</a:t>
            </a:r>
            <a:r>
              <a:rPr lang="en-DE" sz="2400" spc="10" dirty="0">
                <a:solidFill>
                  <a:srgbClr val="000000"/>
                </a:solidFill>
                <a:latin typeface="Arial" panose="020B0604020202020204" pitchFamily="34" charset="0"/>
              </a:rPr>
              <a:t> (% 45), Tempelhof </a:t>
            </a:r>
            <a:r>
              <a:rPr lang="en-DE" sz="2400" spc="10" dirty="0" err="1">
                <a:solidFill>
                  <a:srgbClr val="000000"/>
                </a:solidFill>
                <a:latin typeface="Arial" panose="020B0604020202020204" pitchFamily="34" charset="0"/>
              </a:rPr>
              <a:t>Schöneberg</a:t>
            </a:r>
            <a:r>
              <a:rPr lang="en-DE" sz="2400" spc="10" dirty="0">
                <a:solidFill>
                  <a:srgbClr val="000000"/>
                </a:solidFill>
                <a:latin typeface="Arial" panose="020B0604020202020204" pitchFamily="34" charset="0"/>
              </a:rPr>
              <a:t> (% 25), </a:t>
            </a:r>
            <a:r>
              <a:rPr lang="en-DE" sz="2400" spc="10" dirty="0" err="1">
                <a:solidFill>
                  <a:srgbClr val="000000"/>
                </a:solidFill>
                <a:latin typeface="Arial" panose="020B0604020202020204" pitchFamily="34" charset="0"/>
              </a:rPr>
              <a:t>Neuköln</a:t>
            </a:r>
            <a:r>
              <a:rPr lang="en-DE" sz="2400" spc="10" dirty="0">
                <a:solidFill>
                  <a:srgbClr val="000000"/>
                </a:solidFill>
                <a:latin typeface="Arial" panose="020B0604020202020204" pitchFamily="34" charset="0"/>
              </a:rPr>
              <a:t> (% 20),Pankow (% 25), </a:t>
            </a:r>
            <a:r>
              <a:rPr lang="en-DE" sz="2400" spc="10" dirty="0" err="1">
                <a:solidFill>
                  <a:srgbClr val="000000"/>
                </a:solidFill>
                <a:latin typeface="Arial" panose="020B0604020202020204" pitchFamily="34" charset="0"/>
              </a:rPr>
              <a:t>Steglitz</a:t>
            </a:r>
            <a:r>
              <a:rPr lang="en-DE" sz="2400" spc="10" dirty="0">
                <a:solidFill>
                  <a:srgbClr val="000000"/>
                </a:solidFill>
                <a:latin typeface="Arial" panose="020B0604020202020204" pitchFamily="34" charset="0"/>
              </a:rPr>
              <a:t> </a:t>
            </a:r>
            <a:r>
              <a:rPr lang="en-DE" sz="2400" spc="10" dirty="0" err="1">
                <a:solidFill>
                  <a:srgbClr val="000000"/>
                </a:solidFill>
                <a:latin typeface="Arial" panose="020B0604020202020204" pitchFamily="34" charset="0"/>
              </a:rPr>
              <a:t>Zehlendorf</a:t>
            </a:r>
            <a:r>
              <a:rPr lang="en-DE" sz="2400" spc="10" dirty="0">
                <a:solidFill>
                  <a:srgbClr val="000000"/>
                </a:solidFill>
                <a:latin typeface="Arial" panose="020B0604020202020204" pitchFamily="34" charset="0"/>
              </a:rPr>
              <a:t> (% 15).</a:t>
            </a:r>
          </a:p>
        </p:txBody>
      </p:sp>
      <p:sp>
        <p:nvSpPr>
          <p:cNvPr id="4" name="Rechteck 3">
            <a:extLst>
              <a:ext uri="{FF2B5EF4-FFF2-40B4-BE49-F238E27FC236}">
                <a16:creationId xmlns:a16="http://schemas.microsoft.com/office/drawing/2014/main" id="{D3D553DF-06FF-4835-A979-9BA86FD665BE}"/>
              </a:ext>
            </a:extLst>
          </p:cNvPr>
          <p:cNvSpPr/>
          <p:nvPr/>
        </p:nvSpPr>
        <p:spPr>
          <a:xfrm>
            <a:off x="504640" y="1532980"/>
            <a:ext cx="4521046" cy="523220"/>
          </a:xfrm>
          <a:prstGeom prst="rect">
            <a:avLst/>
          </a:prstGeom>
          <a:solidFill>
            <a:schemeClr val="accent6">
              <a:lumMod val="20000"/>
              <a:lumOff val="80000"/>
            </a:schemeClr>
          </a:solidFill>
        </p:spPr>
        <p:txBody>
          <a:bodyPr wrap="none">
            <a:spAutoFit/>
          </a:bodyPr>
          <a:lstStyle/>
          <a:p>
            <a:r>
              <a:rPr lang="en-DE" sz="2800" spc="10" dirty="0">
                <a:solidFill>
                  <a:srgbClr val="000000"/>
                </a:solidFill>
                <a:latin typeface="Arial" panose="020B0604020202020204" pitchFamily="34" charset="0"/>
              </a:rPr>
              <a:t>Cluster 2 (LIGHT GREEN) </a:t>
            </a:r>
            <a:endParaRPr lang="en-DE" sz="2800" dirty="0"/>
          </a:p>
        </p:txBody>
      </p:sp>
    </p:spTree>
    <p:extLst>
      <p:ext uri="{BB962C8B-B14F-4D97-AF65-F5344CB8AC3E}">
        <p14:creationId xmlns:p14="http://schemas.microsoft.com/office/powerpoint/2010/main" val="139621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b="1" dirty="0"/>
              <a:t>RESULTS : </a:t>
            </a:r>
            <a:r>
              <a:rPr lang="en-US" b="1" dirty="0">
                <a:solidFill>
                  <a:srgbClr val="E7E6E6">
                    <a:lumMod val="25000"/>
                  </a:srgbClr>
                </a:solidFill>
                <a:latin typeface="Segoe UI Light" panose="020B0502040204020203" pitchFamily="34" charset="0"/>
                <a:cs typeface="Segoe UI Light" panose="020B0502040204020203" pitchFamily="34" charset="0"/>
              </a:rPr>
              <a:t>Clusters </a:t>
            </a:r>
            <a:endParaRPr lang="en-US" b="1" dirty="0"/>
          </a:p>
        </p:txBody>
      </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9" name="Grafik 8">
            <a:extLst>
              <a:ext uri="{FF2B5EF4-FFF2-40B4-BE49-F238E27FC236}">
                <a16:creationId xmlns:a16="http://schemas.microsoft.com/office/drawing/2014/main" id="{38936341-FE8E-4183-A867-5C461461DA5C}"/>
              </a:ext>
            </a:extLst>
          </p:cNvPr>
          <p:cNvPicPr/>
          <p:nvPr/>
        </p:nvPicPr>
        <p:blipFill rotWithShape="1">
          <a:blip r:embed="rId2"/>
          <a:srcRect l="21826" t="21666" r="11699" b="6441"/>
          <a:stretch/>
        </p:blipFill>
        <p:spPr bwMode="auto">
          <a:xfrm>
            <a:off x="5217952" y="1354085"/>
            <a:ext cx="6535839" cy="4971214"/>
          </a:xfrm>
          <a:prstGeom prst="rect">
            <a:avLst/>
          </a:prstGeom>
          <a:ln>
            <a:noFill/>
          </a:ln>
          <a:extLst>
            <a:ext uri="{53640926-AAD7-44D8-BBD7-CCE9431645EC}">
              <a14:shadowObscured xmlns:a14="http://schemas.microsoft.com/office/drawing/2010/main"/>
            </a:ext>
          </a:extLst>
        </p:spPr>
      </p:pic>
      <p:sp>
        <p:nvSpPr>
          <p:cNvPr id="3" name="Rechteck 2">
            <a:extLst>
              <a:ext uri="{FF2B5EF4-FFF2-40B4-BE49-F238E27FC236}">
                <a16:creationId xmlns:a16="http://schemas.microsoft.com/office/drawing/2014/main" id="{C8E1461E-21D6-4183-A636-385DD7E36339}"/>
              </a:ext>
            </a:extLst>
          </p:cNvPr>
          <p:cNvSpPr/>
          <p:nvPr/>
        </p:nvSpPr>
        <p:spPr>
          <a:xfrm>
            <a:off x="438209" y="2302042"/>
            <a:ext cx="4653908" cy="4154984"/>
          </a:xfrm>
          <a:prstGeom prst="rect">
            <a:avLst/>
          </a:prstGeom>
          <a:solidFill>
            <a:srgbClr val="FFFF00"/>
          </a:solidFill>
        </p:spPr>
        <p:txBody>
          <a:bodyPr vert="horz" lIns="91440" tIns="45720" rIns="91440" bIns="45720" rtlCol="0" anchor="b" anchorCtr="0">
            <a:noAutofit/>
          </a:bodyPr>
          <a:lstStyle/>
          <a:p>
            <a:pPr algn="just">
              <a:spcBef>
                <a:spcPts val="600"/>
              </a:spcBef>
              <a:spcAft>
                <a:spcPts val="600"/>
              </a:spcAft>
            </a:pPr>
            <a:r>
              <a:rPr lang="de-DE" sz="2400" spc="10" dirty="0" err="1">
                <a:solidFill>
                  <a:srgbClr val="000000"/>
                </a:solidFill>
                <a:latin typeface="Arial" panose="020B0604020202020204" pitchFamily="34" charset="0"/>
              </a:rPr>
              <a:t>It</a:t>
            </a:r>
            <a:r>
              <a:rPr lang="de-DE" sz="2400" spc="10" dirty="0">
                <a:solidFill>
                  <a:srgbClr val="000000"/>
                </a:solidFill>
                <a:latin typeface="Arial" panose="020B0604020202020204" pitchFamily="34" charset="0"/>
              </a:rPr>
              <a:t> </a:t>
            </a:r>
            <a:r>
              <a:rPr lang="en-DE" sz="2400" spc="10" dirty="0">
                <a:solidFill>
                  <a:srgbClr val="000000"/>
                </a:solidFill>
                <a:latin typeface="Arial" panose="020B0604020202020204" pitchFamily="34" charset="0"/>
              </a:rPr>
              <a:t>is mainly located towards outwards of </a:t>
            </a:r>
            <a:r>
              <a:rPr lang="en-DE" sz="2400" spc="10" dirty="0" err="1">
                <a:solidFill>
                  <a:srgbClr val="000000"/>
                </a:solidFill>
                <a:latin typeface="Arial" panose="020B0604020202020204" pitchFamily="34" charset="0"/>
              </a:rPr>
              <a:t>center</a:t>
            </a:r>
            <a:r>
              <a:rPr lang="en-DE" sz="2400" spc="10" dirty="0">
                <a:solidFill>
                  <a:srgbClr val="000000"/>
                </a:solidFill>
                <a:latin typeface="Arial" panose="020B0604020202020204" pitchFamily="34" charset="0"/>
              </a:rPr>
              <a:t> of Berlin. It lies as an outer </a:t>
            </a:r>
            <a:r>
              <a:rPr lang="en-DE" sz="2400" spc="10" dirty="0" err="1">
                <a:solidFill>
                  <a:srgbClr val="000000"/>
                </a:solidFill>
                <a:latin typeface="Arial" panose="020B0604020202020204" pitchFamily="34" charset="0"/>
              </a:rPr>
              <a:t>boundry</a:t>
            </a:r>
            <a:r>
              <a:rPr lang="en-DE" sz="2400" spc="10" dirty="0">
                <a:solidFill>
                  <a:srgbClr val="000000"/>
                </a:solidFill>
                <a:latin typeface="Arial" panose="020B0604020202020204" pitchFamily="34" charset="0"/>
              </a:rPr>
              <a:t> around Cluster 2. The boroughs it encompasses together with the portions are: </a:t>
            </a:r>
            <a:r>
              <a:rPr lang="en-DE" sz="2400" spc="10" dirty="0" err="1">
                <a:solidFill>
                  <a:srgbClr val="000000"/>
                </a:solidFill>
                <a:latin typeface="Arial" panose="020B0604020202020204" pitchFamily="34" charset="0"/>
              </a:rPr>
              <a:t>Treptow-Köpenick</a:t>
            </a:r>
            <a:r>
              <a:rPr lang="en-DE" sz="2400" spc="10" dirty="0">
                <a:solidFill>
                  <a:srgbClr val="000000"/>
                </a:solidFill>
                <a:latin typeface="Arial" panose="020B0604020202020204" pitchFamily="34" charset="0"/>
              </a:rPr>
              <a:t> (% 75) Lichtenberg (% 60) Pankow (% 40) </a:t>
            </a:r>
            <a:r>
              <a:rPr lang="en-DE" sz="2400" spc="10" dirty="0" err="1">
                <a:solidFill>
                  <a:srgbClr val="000000"/>
                </a:solidFill>
                <a:latin typeface="Arial" panose="020B0604020202020204" pitchFamily="34" charset="0"/>
              </a:rPr>
              <a:t>Reinickendorf</a:t>
            </a:r>
            <a:r>
              <a:rPr lang="en-DE" sz="2400" spc="10" dirty="0">
                <a:solidFill>
                  <a:srgbClr val="000000"/>
                </a:solidFill>
                <a:latin typeface="Arial" panose="020B0604020202020204" pitchFamily="34" charset="0"/>
              </a:rPr>
              <a:t> (% 20) Charlottenburg-</a:t>
            </a:r>
            <a:r>
              <a:rPr lang="en-DE" sz="2400" spc="10" dirty="0" err="1">
                <a:solidFill>
                  <a:srgbClr val="000000"/>
                </a:solidFill>
                <a:latin typeface="Arial" panose="020B0604020202020204" pitchFamily="34" charset="0"/>
              </a:rPr>
              <a:t>Wilmersdorf</a:t>
            </a:r>
            <a:r>
              <a:rPr lang="en-DE" sz="2400" spc="10" dirty="0">
                <a:solidFill>
                  <a:srgbClr val="000000"/>
                </a:solidFill>
                <a:latin typeface="Arial" panose="020B0604020202020204" pitchFamily="34" charset="0"/>
              </a:rPr>
              <a:t> (% 20) Spandau (% 30) </a:t>
            </a:r>
            <a:r>
              <a:rPr lang="en-DE" sz="2400" spc="10" dirty="0" err="1">
                <a:solidFill>
                  <a:srgbClr val="000000"/>
                </a:solidFill>
                <a:latin typeface="Arial" panose="020B0604020202020204" pitchFamily="34" charset="0"/>
              </a:rPr>
              <a:t>Steglitz-Zehlendorf</a:t>
            </a:r>
            <a:r>
              <a:rPr lang="en-DE" sz="2400" spc="10" dirty="0">
                <a:solidFill>
                  <a:srgbClr val="000000"/>
                </a:solidFill>
                <a:latin typeface="Arial" panose="020B0604020202020204" pitchFamily="34" charset="0"/>
              </a:rPr>
              <a:t> (% 10).</a:t>
            </a:r>
          </a:p>
        </p:txBody>
      </p:sp>
      <p:sp>
        <p:nvSpPr>
          <p:cNvPr id="4" name="Rechteck 3">
            <a:extLst>
              <a:ext uri="{FF2B5EF4-FFF2-40B4-BE49-F238E27FC236}">
                <a16:creationId xmlns:a16="http://schemas.microsoft.com/office/drawing/2014/main" id="{B206C18E-1A4F-404E-9982-C9F504F34E39}"/>
              </a:ext>
            </a:extLst>
          </p:cNvPr>
          <p:cNvSpPr/>
          <p:nvPr/>
        </p:nvSpPr>
        <p:spPr>
          <a:xfrm>
            <a:off x="1352483" y="1526800"/>
            <a:ext cx="2842125" cy="523220"/>
          </a:xfrm>
          <a:prstGeom prst="rect">
            <a:avLst/>
          </a:prstGeom>
          <a:solidFill>
            <a:srgbClr val="FF0000"/>
          </a:solidFill>
          <a:ln>
            <a:solidFill>
              <a:schemeClr val="bg1"/>
            </a:solidFill>
          </a:ln>
        </p:spPr>
        <p:txBody>
          <a:bodyPr wrap="none">
            <a:spAutoFit/>
          </a:bodyPr>
          <a:lstStyle/>
          <a:p>
            <a:r>
              <a:rPr lang="en-DE" sz="2800" spc="10" dirty="0">
                <a:solidFill>
                  <a:schemeClr val="bg1"/>
                </a:solidFill>
                <a:latin typeface="Arial" panose="020B0604020202020204" pitchFamily="34" charset="0"/>
              </a:rPr>
              <a:t>Cluster 3 (RED) </a:t>
            </a:r>
          </a:p>
        </p:txBody>
      </p:sp>
    </p:spTree>
    <p:extLst>
      <p:ext uri="{BB962C8B-B14F-4D97-AF65-F5344CB8AC3E}">
        <p14:creationId xmlns:p14="http://schemas.microsoft.com/office/powerpoint/2010/main" val="4157762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b="1" dirty="0"/>
              <a:t>RESULTS : </a:t>
            </a:r>
            <a:r>
              <a:rPr lang="en-US" b="1" dirty="0">
                <a:solidFill>
                  <a:srgbClr val="E7E6E6">
                    <a:lumMod val="25000"/>
                  </a:srgbClr>
                </a:solidFill>
                <a:latin typeface="Segoe UI Light" panose="020B0502040204020203" pitchFamily="34" charset="0"/>
                <a:cs typeface="Segoe UI Light" panose="020B0502040204020203" pitchFamily="34" charset="0"/>
              </a:rPr>
              <a:t>Clusters </a:t>
            </a:r>
            <a:endParaRPr lang="en-US" b="1" dirty="0"/>
          </a:p>
        </p:txBody>
      </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9" name="Grafik 8">
            <a:extLst>
              <a:ext uri="{FF2B5EF4-FFF2-40B4-BE49-F238E27FC236}">
                <a16:creationId xmlns:a16="http://schemas.microsoft.com/office/drawing/2014/main" id="{38936341-FE8E-4183-A867-5C461461DA5C}"/>
              </a:ext>
            </a:extLst>
          </p:cNvPr>
          <p:cNvPicPr/>
          <p:nvPr/>
        </p:nvPicPr>
        <p:blipFill rotWithShape="1">
          <a:blip r:embed="rId2"/>
          <a:srcRect l="21826" t="21666" r="11699" b="6441"/>
          <a:stretch/>
        </p:blipFill>
        <p:spPr bwMode="auto">
          <a:xfrm>
            <a:off x="5217952" y="1354085"/>
            <a:ext cx="6535839" cy="4971214"/>
          </a:xfrm>
          <a:prstGeom prst="rect">
            <a:avLst/>
          </a:prstGeom>
          <a:ln>
            <a:noFill/>
          </a:ln>
          <a:extLst>
            <a:ext uri="{53640926-AAD7-44D8-BBD7-CCE9431645EC}">
              <a14:shadowObscured xmlns:a14="http://schemas.microsoft.com/office/drawing/2010/main"/>
            </a:ext>
          </a:extLst>
        </p:spPr>
      </p:pic>
      <p:sp>
        <p:nvSpPr>
          <p:cNvPr id="3" name="Rechteck 2">
            <a:extLst>
              <a:ext uri="{FF2B5EF4-FFF2-40B4-BE49-F238E27FC236}">
                <a16:creationId xmlns:a16="http://schemas.microsoft.com/office/drawing/2014/main" id="{C8E1461E-21D6-4183-A636-385DD7E36339}"/>
              </a:ext>
            </a:extLst>
          </p:cNvPr>
          <p:cNvSpPr/>
          <p:nvPr/>
        </p:nvSpPr>
        <p:spPr>
          <a:xfrm>
            <a:off x="438209" y="2189526"/>
            <a:ext cx="4653908" cy="3890644"/>
          </a:xfrm>
          <a:prstGeom prst="rect">
            <a:avLst/>
          </a:prstGeom>
          <a:solidFill>
            <a:srgbClr val="FFFF00"/>
          </a:solidFill>
        </p:spPr>
        <p:txBody>
          <a:bodyPr vert="horz" lIns="91440" tIns="45720" rIns="91440" bIns="45720" rtlCol="0" anchor="b" anchorCtr="0">
            <a:noAutofit/>
          </a:bodyPr>
          <a:lstStyle/>
          <a:p>
            <a:pPr algn="just">
              <a:spcBef>
                <a:spcPts val="600"/>
              </a:spcBef>
              <a:spcAft>
                <a:spcPts val="600"/>
              </a:spcAft>
            </a:pPr>
            <a:r>
              <a:rPr lang="de-DE" sz="2000" spc="10" dirty="0" err="1">
                <a:solidFill>
                  <a:srgbClr val="000000"/>
                </a:solidFill>
                <a:latin typeface="Arial" panose="020B0604020202020204" pitchFamily="34" charset="0"/>
              </a:rPr>
              <a:t>It</a:t>
            </a:r>
            <a:r>
              <a:rPr lang="de-DE" sz="2000" spc="10" dirty="0">
                <a:solidFill>
                  <a:srgbClr val="000000"/>
                </a:solidFill>
                <a:latin typeface="Arial" panose="020B0604020202020204" pitchFamily="34" charset="0"/>
              </a:rPr>
              <a:t> </a:t>
            </a:r>
            <a:r>
              <a:rPr lang="en-DE" sz="2000" spc="10" dirty="0">
                <a:solidFill>
                  <a:srgbClr val="000000"/>
                </a:solidFill>
                <a:latin typeface="Arial" panose="020B0604020202020204" pitchFamily="34" charset="0"/>
              </a:rPr>
              <a:t>is mainly located more outwards from Berlin </a:t>
            </a:r>
            <a:r>
              <a:rPr lang="en-DE" sz="2000" spc="10" dirty="0" err="1">
                <a:solidFill>
                  <a:srgbClr val="000000"/>
                </a:solidFill>
                <a:latin typeface="Arial" panose="020B0604020202020204" pitchFamily="34" charset="0"/>
              </a:rPr>
              <a:t>center</a:t>
            </a:r>
            <a:r>
              <a:rPr lang="en-DE" sz="2000" spc="10" dirty="0">
                <a:solidFill>
                  <a:srgbClr val="000000"/>
                </a:solidFill>
                <a:latin typeface="Arial" panose="020B0604020202020204" pitchFamily="34" charset="0"/>
              </a:rPr>
              <a:t> than Cluster 3 . It lies as an outer bound around both Clusters 2 and 3. The boroughs it encompasses together with the portions are: </a:t>
            </a:r>
            <a:r>
              <a:rPr lang="en-DE" sz="2000" spc="10" dirty="0" err="1">
                <a:solidFill>
                  <a:srgbClr val="000000"/>
                </a:solidFill>
                <a:latin typeface="Arial" panose="020B0604020202020204" pitchFamily="34" charset="0"/>
              </a:rPr>
              <a:t>Marzahn-Hellersdorf</a:t>
            </a:r>
            <a:r>
              <a:rPr lang="en-DE" sz="2000" spc="10" dirty="0">
                <a:solidFill>
                  <a:srgbClr val="000000"/>
                </a:solidFill>
                <a:latin typeface="Arial" panose="020B0604020202020204" pitchFamily="34" charset="0"/>
              </a:rPr>
              <a:t> (% 90) Lichtenberg (% 15) Pankow (% 5) </a:t>
            </a:r>
            <a:r>
              <a:rPr lang="en-DE" sz="2000" spc="10" dirty="0" err="1">
                <a:solidFill>
                  <a:srgbClr val="000000"/>
                </a:solidFill>
                <a:latin typeface="Arial" panose="020B0604020202020204" pitchFamily="34" charset="0"/>
              </a:rPr>
              <a:t>Reinickendorf</a:t>
            </a:r>
            <a:r>
              <a:rPr lang="en-DE" sz="2000" spc="10" dirty="0">
                <a:solidFill>
                  <a:srgbClr val="000000"/>
                </a:solidFill>
                <a:latin typeface="Arial" panose="020B0604020202020204" pitchFamily="34" charset="0"/>
              </a:rPr>
              <a:t> (% 45) Spandau (% 30) </a:t>
            </a:r>
            <a:r>
              <a:rPr lang="en-DE" sz="2000" spc="10" dirty="0" err="1">
                <a:solidFill>
                  <a:srgbClr val="000000"/>
                </a:solidFill>
                <a:latin typeface="Arial" panose="020B0604020202020204" pitchFamily="34" charset="0"/>
              </a:rPr>
              <a:t>Steglitz-Zehlendorf</a:t>
            </a:r>
            <a:r>
              <a:rPr lang="en-DE" sz="2000" spc="10" dirty="0">
                <a:solidFill>
                  <a:srgbClr val="000000"/>
                </a:solidFill>
                <a:latin typeface="Arial" panose="020B0604020202020204" pitchFamily="34" charset="0"/>
              </a:rPr>
              <a:t> (% 40) Tempelhof </a:t>
            </a:r>
            <a:r>
              <a:rPr lang="en-DE" sz="2000" spc="10" dirty="0" err="1">
                <a:solidFill>
                  <a:srgbClr val="000000"/>
                </a:solidFill>
                <a:latin typeface="Arial" panose="020B0604020202020204" pitchFamily="34" charset="0"/>
              </a:rPr>
              <a:t>Schöneberg</a:t>
            </a:r>
            <a:r>
              <a:rPr lang="en-DE" sz="2000" spc="10" dirty="0">
                <a:solidFill>
                  <a:srgbClr val="000000"/>
                </a:solidFill>
                <a:latin typeface="Arial" panose="020B0604020202020204" pitchFamily="34" charset="0"/>
              </a:rPr>
              <a:t> (% 35 </a:t>
            </a:r>
            <a:r>
              <a:rPr lang="en-DE" sz="2000" spc="10" dirty="0" err="1">
                <a:solidFill>
                  <a:srgbClr val="000000"/>
                </a:solidFill>
                <a:latin typeface="Arial" panose="020B0604020202020204" pitchFamily="34" charset="0"/>
              </a:rPr>
              <a:t>Neuköln</a:t>
            </a:r>
            <a:r>
              <a:rPr lang="en-DE" sz="2000" spc="10" dirty="0">
                <a:solidFill>
                  <a:srgbClr val="000000"/>
                </a:solidFill>
                <a:latin typeface="Arial" panose="020B0604020202020204" pitchFamily="34" charset="0"/>
              </a:rPr>
              <a:t> (% 35) </a:t>
            </a:r>
            <a:r>
              <a:rPr lang="en-DE" sz="2000" spc="10" dirty="0" err="1">
                <a:solidFill>
                  <a:srgbClr val="000000"/>
                </a:solidFill>
                <a:latin typeface="Arial" panose="020B0604020202020204" pitchFamily="34" charset="0"/>
              </a:rPr>
              <a:t>Treptow-Köpenick</a:t>
            </a:r>
            <a:r>
              <a:rPr lang="en-DE" sz="2000" spc="10" dirty="0">
                <a:solidFill>
                  <a:srgbClr val="000000"/>
                </a:solidFill>
                <a:latin typeface="Arial" panose="020B0604020202020204" pitchFamily="34" charset="0"/>
              </a:rPr>
              <a:t> (% 15) </a:t>
            </a:r>
            <a:r>
              <a:rPr lang="en-DE" sz="2000" spc="10" dirty="0" err="1">
                <a:solidFill>
                  <a:srgbClr val="000000"/>
                </a:solidFill>
                <a:latin typeface="Arial" panose="020B0604020202020204" pitchFamily="34" charset="0"/>
              </a:rPr>
              <a:t>Marzahn-Hellersdorf</a:t>
            </a:r>
            <a:r>
              <a:rPr lang="en-DE" sz="2000" spc="10" dirty="0">
                <a:solidFill>
                  <a:srgbClr val="000000"/>
                </a:solidFill>
                <a:latin typeface="Arial" panose="020B0604020202020204" pitchFamily="34" charset="0"/>
              </a:rPr>
              <a:t> (% 80)</a:t>
            </a:r>
          </a:p>
        </p:txBody>
      </p:sp>
      <p:sp>
        <p:nvSpPr>
          <p:cNvPr id="4" name="Rechteck 3">
            <a:extLst>
              <a:ext uri="{FF2B5EF4-FFF2-40B4-BE49-F238E27FC236}">
                <a16:creationId xmlns:a16="http://schemas.microsoft.com/office/drawing/2014/main" id="{00B2BD3F-F66D-47C1-9C1E-45A08A187F4B}"/>
              </a:ext>
            </a:extLst>
          </p:cNvPr>
          <p:cNvSpPr/>
          <p:nvPr/>
        </p:nvSpPr>
        <p:spPr>
          <a:xfrm>
            <a:off x="1392568" y="1451232"/>
            <a:ext cx="3022943" cy="523220"/>
          </a:xfrm>
          <a:prstGeom prst="rect">
            <a:avLst/>
          </a:prstGeom>
          <a:solidFill>
            <a:schemeClr val="accent1"/>
          </a:solidFill>
          <a:ln>
            <a:solidFill>
              <a:schemeClr val="bg1"/>
            </a:solidFill>
          </a:ln>
        </p:spPr>
        <p:txBody>
          <a:bodyPr wrap="none">
            <a:spAutoFit/>
          </a:bodyPr>
          <a:lstStyle/>
          <a:p>
            <a:r>
              <a:rPr lang="en-DE" sz="2800" spc="10" dirty="0">
                <a:solidFill>
                  <a:schemeClr val="bg1"/>
                </a:solidFill>
                <a:latin typeface="Arial" panose="020B0604020202020204" pitchFamily="34" charset="0"/>
              </a:rPr>
              <a:t>Cluster 1 (BLUE) </a:t>
            </a:r>
          </a:p>
        </p:txBody>
      </p:sp>
    </p:spTree>
    <p:extLst>
      <p:ext uri="{BB962C8B-B14F-4D97-AF65-F5344CB8AC3E}">
        <p14:creationId xmlns:p14="http://schemas.microsoft.com/office/powerpoint/2010/main" val="407834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b="1" dirty="0"/>
              <a:t>RESULTS : </a:t>
            </a:r>
            <a:r>
              <a:rPr lang="en-US" b="1" dirty="0">
                <a:solidFill>
                  <a:srgbClr val="E7E6E6">
                    <a:lumMod val="25000"/>
                  </a:srgbClr>
                </a:solidFill>
                <a:latin typeface="Segoe UI Light" panose="020B0502040204020203" pitchFamily="34" charset="0"/>
                <a:cs typeface="Segoe UI Light" panose="020B0502040204020203" pitchFamily="34" charset="0"/>
              </a:rPr>
              <a:t>Clusters </a:t>
            </a:r>
            <a:endParaRPr lang="en-US" b="1" dirty="0"/>
          </a:p>
        </p:txBody>
      </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2485858"/>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9" name="Grafik 8">
            <a:extLst>
              <a:ext uri="{FF2B5EF4-FFF2-40B4-BE49-F238E27FC236}">
                <a16:creationId xmlns:a16="http://schemas.microsoft.com/office/drawing/2014/main" id="{38936341-FE8E-4183-A867-5C461461DA5C}"/>
              </a:ext>
            </a:extLst>
          </p:cNvPr>
          <p:cNvPicPr/>
          <p:nvPr/>
        </p:nvPicPr>
        <p:blipFill rotWithShape="1">
          <a:blip r:embed="rId2"/>
          <a:srcRect l="21826" t="21666" r="11699" b="6441"/>
          <a:stretch/>
        </p:blipFill>
        <p:spPr bwMode="auto">
          <a:xfrm>
            <a:off x="3935511" y="3969152"/>
            <a:ext cx="4573724" cy="2722965"/>
          </a:xfrm>
          <a:prstGeom prst="rect">
            <a:avLst/>
          </a:prstGeom>
          <a:ln>
            <a:noFill/>
          </a:ln>
          <a:extLst>
            <a:ext uri="{53640926-AAD7-44D8-BBD7-CCE9431645EC}">
              <a14:shadowObscured xmlns:a14="http://schemas.microsoft.com/office/drawing/2010/main"/>
            </a:ext>
          </a:extLst>
        </p:spPr>
      </p:pic>
      <p:sp>
        <p:nvSpPr>
          <p:cNvPr id="4" name="Rechteck 3">
            <a:extLst>
              <a:ext uri="{FF2B5EF4-FFF2-40B4-BE49-F238E27FC236}">
                <a16:creationId xmlns:a16="http://schemas.microsoft.com/office/drawing/2014/main" id="{00B2BD3F-F66D-47C1-9C1E-45A08A187F4B}"/>
              </a:ext>
            </a:extLst>
          </p:cNvPr>
          <p:cNvSpPr/>
          <p:nvPr/>
        </p:nvSpPr>
        <p:spPr>
          <a:xfrm>
            <a:off x="1099384" y="2059551"/>
            <a:ext cx="1736373" cy="523220"/>
          </a:xfrm>
          <a:prstGeom prst="rect">
            <a:avLst/>
          </a:prstGeom>
          <a:solidFill>
            <a:schemeClr val="accent1"/>
          </a:solidFill>
          <a:ln>
            <a:solidFill>
              <a:schemeClr val="bg1"/>
            </a:solidFill>
          </a:ln>
        </p:spPr>
        <p:txBody>
          <a:bodyPr wrap="none">
            <a:spAutoFit/>
          </a:bodyPr>
          <a:lstStyle/>
          <a:p>
            <a:r>
              <a:rPr lang="en-DE" sz="2800" spc="10" dirty="0">
                <a:solidFill>
                  <a:schemeClr val="bg1"/>
                </a:solidFill>
                <a:latin typeface="Arial" panose="020B0604020202020204" pitchFamily="34" charset="0"/>
              </a:rPr>
              <a:t>Cluster 1 </a:t>
            </a:r>
          </a:p>
        </p:txBody>
      </p:sp>
      <p:sp>
        <p:nvSpPr>
          <p:cNvPr id="7" name="Rechteck 6">
            <a:extLst>
              <a:ext uri="{FF2B5EF4-FFF2-40B4-BE49-F238E27FC236}">
                <a16:creationId xmlns:a16="http://schemas.microsoft.com/office/drawing/2014/main" id="{C9956DA5-CA74-41DF-848D-6D0ED5275678}"/>
              </a:ext>
            </a:extLst>
          </p:cNvPr>
          <p:cNvSpPr/>
          <p:nvPr/>
        </p:nvSpPr>
        <p:spPr>
          <a:xfrm>
            <a:off x="5327847" y="1463833"/>
            <a:ext cx="1736373" cy="523220"/>
          </a:xfrm>
          <a:prstGeom prst="rect">
            <a:avLst/>
          </a:prstGeom>
          <a:solidFill>
            <a:schemeClr val="accent6">
              <a:lumMod val="20000"/>
              <a:lumOff val="80000"/>
            </a:schemeClr>
          </a:solidFill>
        </p:spPr>
        <p:txBody>
          <a:bodyPr wrap="none">
            <a:spAutoFit/>
          </a:bodyPr>
          <a:lstStyle/>
          <a:p>
            <a:r>
              <a:rPr lang="en-DE" sz="2800" spc="10" dirty="0">
                <a:solidFill>
                  <a:srgbClr val="000000"/>
                </a:solidFill>
                <a:latin typeface="Arial" panose="020B0604020202020204" pitchFamily="34" charset="0"/>
              </a:rPr>
              <a:t>Cluster 2 </a:t>
            </a:r>
            <a:endParaRPr lang="en-DE" sz="2800" dirty="0"/>
          </a:p>
        </p:txBody>
      </p:sp>
      <p:sp>
        <p:nvSpPr>
          <p:cNvPr id="8" name="Rechteck 7">
            <a:extLst>
              <a:ext uri="{FF2B5EF4-FFF2-40B4-BE49-F238E27FC236}">
                <a16:creationId xmlns:a16="http://schemas.microsoft.com/office/drawing/2014/main" id="{9C3BDF20-E11A-42BE-A384-ACF78A4BE464}"/>
              </a:ext>
            </a:extLst>
          </p:cNvPr>
          <p:cNvSpPr/>
          <p:nvPr/>
        </p:nvSpPr>
        <p:spPr>
          <a:xfrm>
            <a:off x="9356243" y="2059551"/>
            <a:ext cx="1736373" cy="523220"/>
          </a:xfrm>
          <a:prstGeom prst="rect">
            <a:avLst/>
          </a:prstGeom>
          <a:solidFill>
            <a:srgbClr val="FF0000"/>
          </a:solidFill>
          <a:ln>
            <a:solidFill>
              <a:schemeClr val="bg1"/>
            </a:solidFill>
          </a:ln>
        </p:spPr>
        <p:txBody>
          <a:bodyPr wrap="none">
            <a:spAutoFit/>
          </a:bodyPr>
          <a:lstStyle/>
          <a:p>
            <a:r>
              <a:rPr lang="en-DE" sz="2800" spc="10" dirty="0">
                <a:solidFill>
                  <a:schemeClr val="bg1"/>
                </a:solidFill>
                <a:latin typeface="Arial" panose="020B0604020202020204" pitchFamily="34" charset="0"/>
              </a:rPr>
              <a:t>Cluster 3 </a:t>
            </a:r>
          </a:p>
        </p:txBody>
      </p:sp>
      <p:sp>
        <p:nvSpPr>
          <p:cNvPr id="5" name="Rechteck 4">
            <a:extLst>
              <a:ext uri="{FF2B5EF4-FFF2-40B4-BE49-F238E27FC236}">
                <a16:creationId xmlns:a16="http://schemas.microsoft.com/office/drawing/2014/main" id="{3BEA47D1-60D8-45AF-B688-2410F8C111BE}"/>
              </a:ext>
            </a:extLst>
          </p:cNvPr>
          <p:cNvSpPr/>
          <p:nvPr/>
        </p:nvSpPr>
        <p:spPr>
          <a:xfrm>
            <a:off x="404653" y="2836822"/>
            <a:ext cx="3244558" cy="2585323"/>
          </a:xfrm>
          <a:prstGeom prst="rect">
            <a:avLst/>
          </a:prstGeom>
          <a:solidFill>
            <a:schemeClr val="accent1"/>
          </a:solidFill>
        </p:spPr>
        <p:txBody>
          <a:bodyPr wrap="square">
            <a:spAutoFit/>
          </a:bodyPr>
          <a:lstStyle/>
          <a:p>
            <a:pPr marL="285750" indent="-285750">
              <a:buFontTx/>
              <a:buChar char="-"/>
            </a:pPr>
            <a:r>
              <a:rPr lang="de-DE" spc="10" dirty="0">
                <a:solidFill>
                  <a:schemeClr val="bg1"/>
                </a:solidFill>
                <a:latin typeface="Arial" panose="020B0604020202020204" pitchFamily="34" charset="0"/>
                <a:ea typeface="Arial" panose="020B0604020202020204" pitchFamily="34" charset="0"/>
              </a:rPr>
              <a:t>I</a:t>
            </a:r>
            <a:r>
              <a:rPr lang="en-DE" spc="10" dirty="0" err="1">
                <a:solidFill>
                  <a:schemeClr val="bg1"/>
                </a:solidFill>
                <a:latin typeface="Arial" panose="020B0604020202020204" pitchFamily="34" charset="0"/>
                <a:ea typeface="Arial" panose="020B0604020202020204" pitchFamily="34" charset="0"/>
              </a:rPr>
              <a:t>mportant</a:t>
            </a:r>
            <a:r>
              <a:rPr lang="en-DE" spc="10" dirty="0">
                <a:solidFill>
                  <a:schemeClr val="bg1"/>
                </a:solidFill>
                <a:latin typeface="Arial" panose="020B0604020202020204" pitchFamily="34" charset="0"/>
                <a:ea typeface="Arial" panose="020B0604020202020204" pitchFamily="34" charset="0"/>
              </a:rPr>
              <a:t> venue categories in this Cluster are: 'Big Box Store', 'Bus Stop', 'Drugstore', 'Electronics Store', 'German Restaurant', 'Park', 'Supermarket‘. </a:t>
            </a:r>
            <a:endParaRPr lang="de-DE" spc="10" dirty="0">
              <a:solidFill>
                <a:schemeClr val="bg1"/>
              </a:solidFill>
              <a:latin typeface="Arial" panose="020B0604020202020204" pitchFamily="34" charset="0"/>
              <a:ea typeface="Arial" panose="020B0604020202020204" pitchFamily="34" charset="0"/>
            </a:endParaRPr>
          </a:p>
          <a:p>
            <a:pPr marL="285750" indent="-285750">
              <a:buFontTx/>
              <a:buChar char="-"/>
            </a:pPr>
            <a:r>
              <a:rPr lang="en-DE" spc="10" dirty="0">
                <a:solidFill>
                  <a:schemeClr val="bg1"/>
                </a:solidFill>
                <a:latin typeface="Arial" panose="020B0604020202020204" pitchFamily="34" charset="0"/>
                <a:ea typeface="Arial" panose="020B0604020202020204" pitchFamily="34" charset="0"/>
              </a:rPr>
              <a:t>This cluster includes 52 </a:t>
            </a:r>
            <a:r>
              <a:rPr lang="en-DE" spc="10" dirty="0" err="1">
                <a:solidFill>
                  <a:schemeClr val="bg1"/>
                </a:solidFill>
                <a:latin typeface="Arial" panose="020B0604020202020204" pitchFamily="34" charset="0"/>
                <a:ea typeface="Arial" panose="020B0604020202020204" pitchFamily="34" charset="0"/>
              </a:rPr>
              <a:t>zipcodes</a:t>
            </a:r>
            <a:r>
              <a:rPr lang="en-DE" spc="10" dirty="0">
                <a:solidFill>
                  <a:schemeClr val="bg1"/>
                </a:solidFill>
                <a:latin typeface="Arial" panose="020B0604020202020204" pitchFamily="34" charset="0"/>
                <a:ea typeface="Arial" panose="020B0604020202020204" pitchFamily="34" charset="0"/>
              </a:rPr>
              <a:t>.</a:t>
            </a:r>
            <a:endParaRPr lang="en-DE" dirty="0">
              <a:solidFill>
                <a:schemeClr val="bg1"/>
              </a:solidFill>
            </a:endParaRPr>
          </a:p>
        </p:txBody>
      </p:sp>
      <p:sp>
        <p:nvSpPr>
          <p:cNvPr id="10" name="Rechteck 9">
            <a:extLst>
              <a:ext uri="{FF2B5EF4-FFF2-40B4-BE49-F238E27FC236}">
                <a16:creationId xmlns:a16="http://schemas.microsoft.com/office/drawing/2014/main" id="{B2A97C85-3B41-4145-B171-F545FC6CC18D}"/>
              </a:ext>
            </a:extLst>
          </p:cNvPr>
          <p:cNvSpPr/>
          <p:nvPr/>
        </p:nvSpPr>
        <p:spPr>
          <a:xfrm>
            <a:off x="3935512" y="2136338"/>
            <a:ext cx="4521045" cy="1754326"/>
          </a:xfrm>
          <a:prstGeom prst="rect">
            <a:avLst/>
          </a:prstGeom>
          <a:solidFill>
            <a:schemeClr val="accent6">
              <a:lumMod val="20000"/>
              <a:lumOff val="80000"/>
            </a:schemeClr>
          </a:solidFill>
        </p:spPr>
        <p:txBody>
          <a:bodyPr wrap="square">
            <a:spAutoFit/>
          </a:bodyPr>
          <a:lstStyle/>
          <a:p>
            <a:pPr marL="285750" indent="-285750">
              <a:buFontTx/>
              <a:buChar char="-"/>
            </a:pPr>
            <a:r>
              <a:rPr lang="de-DE" spc="10" dirty="0">
                <a:solidFill>
                  <a:srgbClr val="000000"/>
                </a:solidFill>
                <a:latin typeface="Arial" panose="020B0604020202020204" pitchFamily="34" charset="0"/>
              </a:rPr>
              <a:t>I</a:t>
            </a:r>
            <a:r>
              <a:rPr lang="en-DE" spc="10" dirty="0" err="1">
                <a:solidFill>
                  <a:srgbClr val="000000"/>
                </a:solidFill>
                <a:latin typeface="Arial" panose="020B0604020202020204" pitchFamily="34" charset="0"/>
              </a:rPr>
              <a:t>mportant</a:t>
            </a:r>
            <a:r>
              <a:rPr lang="en-DE" spc="10" dirty="0">
                <a:solidFill>
                  <a:srgbClr val="000000"/>
                </a:solidFill>
                <a:latin typeface="Arial" panose="020B0604020202020204" pitchFamily="34" charset="0"/>
              </a:rPr>
              <a:t> venue categories in this Cluster are: 'Big Box Store', 'Bus Stop', 'Drugstore', 'Electronics Store', 'German Restaurant', 'Park', 'Supermarket'. </a:t>
            </a:r>
            <a:endParaRPr lang="de-DE" spc="10" dirty="0">
              <a:solidFill>
                <a:srgbClr val="000000"/>
              </a:solidFill>
              <a:latin typeface="Arial" panose="020B0604020202020204" pitchFamily="34" charset="0"/>
            </a:endParaRPr>
          </a:p>
          <a:p>
            <a:pPr marL="285750" indent="-285750">
              <a:buFontTx/>
              <a:buChar char="-"/>
            </a:pPr>
            <a:r>
              <a:rPr lang="en-DE" spc="10" dirty="0">
                <a:solidFill>
                  <a:srgbClr val="000000"/>
                </a:solidFill>
                <a:latin typeface="Arial" panose="020B0604020202020204" pitchFamily="34" charset="0"/>
              </a:rPr>
              <a:t>This cluster includes </a:t>
            </a:r>
            <a:r>
              <a:rPr lang="de-DE" spc="10" dirty="0">
                <a:solidFill>
                  <a:srgbClr val="000000"/>
                </a:solidFill>
                <a:latin typeface="Arial" panose="020B0604020202020204" pitchFamily="34" charset="0"/>
              </a:rPr>
              <a:t>80</a:t>
            </a:r>
            <a:r>
              <a:rPr lang="en-DE" spc="10" dirty="0">
                <a:solidFill>
                  <a:srgbClr val="000000"/>
                </a:solidFill>
                <a:latin typeface="Arial" panose="020B0604020202020204" pitchFamily="34" charset="0"/>
              </a:rPr>
              <a:t> </a:t>
            </a:r>
            <a:r>
              <a:rPr lang="en-DE" spc="10" dirty="0" err="1">
                <a:solidFill>
                  <a:srgbClr val="000000"/>
                </a:solidFill>
                <a:latin typeface="Arial" panose="020B0604020202020204" pitchFamily="34" charset="0"/>
              </a:rPr>
              <a:t>zipcodes</a:t>
            </a:r>
            <a:r>
              <a:rPr lang="en-DE" spc="10" dirty="0">
                <a:solidFill>
                  <a:srgbClr val="000000"/>
                </a:solidFill>
                <a:latin typeface="Arial" panose="020B0604020202020204" pitchFamily="34" charset="0"/>
              </a:rPr>
              <a:t>.</a:t>
            </a:r>
          </a:p>
        </p:txBody>
      </p:sp>
      <p:sp>
        <p:nvSpPr>
          <p:cNvPr id="11" name="Rechteck 10">
            <a:extLst>
              <a:ext uri="{FF2B5EF4-FFF2-40B4-BE49-F238E27FC236}">
                <a16:creationId xmlns:a16="http://schemas.microsoft.com/office/drawing/2014/main" id="{25B99BCA-03DF-4DB6-8A8A-71BF3B7E02D4}"/>
              </a:ext>
            </a:extLst>
          </p:cNvPr>
          <p:cNvSpPr/>
          <p:nvPr/>
        </p:nvSpPr>
        <p:spPr>
          <a:xfrm>
            <a:off x="8709301" y="2782291"/>
            <a:ext cx="3054433" cy="2585323"/>
          </a:xfrm>
          <a:prstGeom prst="rect">
            <a:avLst/>
          </a:prstGeom>
          <a:solidFill>
            <a:srgbClr val="FF0000"/>
          </a:solidFill>
        </p:spPr>
        <p:txBody>
          <a:bodyPr wrap="square">
            <a:spAutoFit/>
          </a:bodyPr>
          <a:lstStyle/>
          <a:p>
            <a:pPr marL="285750" indent="-285750">
              <a:buFontTx/>
              <a:buChar char="-"/>
            </a:pPr>
            <a:r>
              <a:rPr lang="de-DE" spc="10" dirty="0">
                <a:solidFill>
                  <a:schemeClr val="bg1"/>
                </a:solidFill>
                <a:latin typeface="Arial" panose="020B0604020202020204" pitchFamily="34" charset="0"/>
                <a:ea typeface="Arial" panose="020B0604020202020204" pitchFamily="34" charset="0"/>
              </a:rPr>
              <a:t>I</a:t>
            </a:r>
            <a:r>
              <a:rPr lang="en-DE" spc="10" dirty="0" err="1">
                <a:solidFill>
                  <a:schemeClr val="bg1"/>
                </a:solidFill>
                <a:latin typeface="Arial" panose="020B0604020202020204" pitchFamily="34" charset="0"/>
                <a:ea typeface="Arial" panose="020B0604020202020204" pitchFamily="34" charset="0"/>
              </a:rPr>
              <a:t>mportant</a:t>
            </a:r>
            <a:r>
              <a:rPr lang="en-DE" spc="10" dirty="0">
                <a:solidFill>
                  <a:schemeClr val="bg1"/>
                </a:solidFill>
                <a:latin typeface="Arial" panose="020B0604020202020204" pitchFamily="34" charset="0"/>
                <a:ea typeface="Arial" panose="020B0604020202020204" pitchFamily="34" charset="0"/>
              </a:rPr>
              <a:t> venue categories in this Cluster are: </a:t>
            </a:r>
            <a:r>
              <a:rPr lang="en-DE" spc="10" dirty="0">
                <a:solidFill>
                  <a:schemeClr val="bg1"/>
                </a:solidFill>
                <a:latin typeface="Arial" panose="020B0604020202020204" pitchFamily="34" charset="0"/>
              </a:rPr>
              <a:t>'Bakery', 'Big Box Store', 'Café', 'Chinese Restaurant', 'Drugstore', 'Greek Restaurant', 'Park', 'Supermarket'. </a:t>
            </a:r>
            <a:endParaRPr lang="de-DE" spc="10" dirty="0">
              <a:solidFill>
                <a:schemeClr val="bg1"/>
              </a:solidFill>
              <a:latin typeface="Arial" panose="020B0604020202020204" pitchFamily="34" charset="0"/>
            </a:endParaRPr>
          </a:p>
          <a:p>
            <a:pPr marL="285750" indent="-285750">
              <a:buFontTx/>
              <a:buChar char="-"/>
            </a:pPr>
            <a:r>
              <a:rPr lang="en-DE" spc="10" dirty="0">
                <a:solidFill>
                  <a:schemeClr val="bg1"/>
                </a:solidFill>
                <a:latin typeface="Arial" panose="020B0604020202020204" pitchFamily="34" charset="0"/>
                <a:ea typeface="Arial" panose="020B0604020202020204" pitchFamily="34" charset="0"/>
              </a:rPr>
              <a:t>This cluster includes 5</a:t>
            </a:r>
            <a:r>
              <a:rPr lang="de-DE" spc="10" dirty="0">
                <a:solidFill>
                  <a:schemeClr val="bg1"/>
                </a:solidFill>
                <a:latin typeface="Arial" panose="020B0604020202020204" pitchFamily="34" charset="0"/>
                <a:ea typeface="Arial" panose="020B0604020202020204" pitchFamily="34" charset="0"/>
              </a:rPr>
              <a:t>4</a:t>
            </a:r>
            <a:r>
              <a:rPr lang="en-DE" spc="10" dirty="0">
                <a:solidFill>
                  <a:schemeClr val="bg1"/>
                </a:solidFill>
                <a:latin typeface="Arial" panose="020B0604020202020204" pitchFamily="34" charset="0"/>
                <a:ea typeface="Arial" panose="020B0604020202020204" pitchFamily="34" charset="0"/>
              </a:rPr>
              <a:t> </a:t>
            </a:r>
            <a:r>
              <a:rPr lang="en-DE" spc="10" dirty="0" err="1">
                <a:solidFill>
                  <a:schemeClr val="bg1"/>
                </a:solidFill>
                <a:latin typeface="Arial" panose="020B0604020202020204" pitchFamily="34" charset="0"/>
                <a:ea typeface="Arial" panose="020B0604020202020204" pitchFamily="34" charset="0"/>
              </a:rPr>
              <a:t>zipcodes</a:t>
            </a:r>
            <a:r>
              <a:rPr lang="en-DE" spc="10" dirty="0">
                <a:solidFill>
                  <a:schemeClr val="bg1"/>
                </a:solidFill>
                <a:latin typeface="Arial" panose="020B0604020202020204" pitchFamily="34" charset="0"/>
                <a:ea typeface="Arial" panose="020B0604020202020204" pitchFamily="34" charset="0"/>
              </a:rPr>
              <a:t>.</a:t>
            </a:r>
            <a:endParaRPr lang="en-DE" dirty="0">
              <a:solidFill>
                <a:schemeClr val="bg1"/>
              </a:solidFill>
            </a:endParaRPr>
          </a:p>
        </p:txBody>
      </p:sp>
      <p:sp>
        <p:nvSpPr>
          <p:cNvPr id="6" name="Band: nach oben gekrümmt und gekippt 5">
            <a:extLst>
              <a:ext uri="{FF2B5EF4-FFF2-40B4-BE49-F238E27FC236}">
                <a16:creationId xmlns:a16="http://schemas.microsoft.com/office/drawing/2014/main" id="{9762A250-8A06-40F6-B2F3-66932986F653}"/>
              </a:ext>
            </a:extLst>
          </p:cNvPr>
          <p:cNvSpPr/>
          <p:nvPr/>
        </p:nvSpPr>
        <p:spPr>
          <a:xfrm>
            <a:off x="4362275" y="448627"/>
            <a:ext cx="3741490" cy="747763"/>
          </a:xfrm>
          <a:prstGeom prst="ellipseRibbon2">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hteck 12">
            <a:extLst>
              <a:ext uri="{FF2B5EF4-FFF2-40B4-BE49-F238E27FC236}">
                <a16:creationId xmlns:a16="http://schemas.microsoft.com/office/drawing/2014/main" id="{E8E2380C-B6C5-469F-A671-D4090BD1FBD1}"/>
              </a:ext>
            </a:extLst>
          </p:cNvPr>
          <p:cNvSpPr/>
          <p:nvPr/>
        </p:nvSpPr>
        <p:spPr>
          <a:xfrm>
            <a:off x="5411737" y="498960"/>
            <a:ext cx="1744072" cy="461665"/>
          </a:xfrm>
          <a:prstGeom prst="rect">
            <a:avLst/>
          </a:prstGeom>
          <a:solidFill>
            <a:schemeClr val="accent6">
              <a:lumMod val="20000"/>
              <a:lumOff val="80000"/>
            </a:schemeClr>
          </a:solidFill>
        </p:spPr>
        <p:txBody>
          <a:bodyPr wrap="square">
            <a:spAutoFit/>
          </a:bodyPr>
          <a:lstStyle/>
          <a:p>
            <a:r>
              <a:rPr lang="de-DE" sz="2400" spc="10" dirty="0">
                <a:solidFill>
                  <a:srgbClr val="000000"/>
                </a:solidFill>
                <a:latin typeface="Arial" panose="020B0604020202020204" pitchFamily="34" charset="0"/>
              </a:rPr>
              <a:t>Pivot Area</a:t>
            </a:r>
            <a:endParaRPr lang="en-DE" sz="2400" dirty="0"/>
          </a:p>
        </p:txBody>
      </p:sp>
    </p:spTree>
    <p:extLst>
      <p:ext uri="{BB962C8B-B14F-4D97-AF65-F5344CB8AC3E}">
        <p14:creationId xmlns:p14="http://schemas.microsoft.com/office/powerpoint/2010/main" val="70324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a:xfrm>
            <a:off x="604434" y="448628"/>
            <a:ext cx="10983132" cy="747763"/>
          </a:xfrm>
        </p:spPr>
        <p:txBody>
          <a:bodyPr/>
          <a:lstStyle/>
          <a:p>
            <a:r>
              <a:rPr lang="en-US" b="1" dirty="0"/>
              <a:t>Results : Exploring Top Rated Venues</a:t>
            </a:r>
          </a:p>
        </p:txBody>
      </p:sp>
      <p:pic>
        <p:nvPicPr>
          <p:cNvPr id="6" name="Grafik 5">
            <a:extLst>
              <a:ext uri="{FF2B5EF4-FFF2-40B4-BE49-F238E27FC236}">
                <a16:creationId xmlns:a16="http://schemas.microsoft.com/office/drawing/2014/main" id="{C2B9FDE3-020D-469A-902C-7E88564B74B9}"/>
              </a:ext>
            </a:extLst>
          </p:cNvPr>
          <p:cNvPicPr/>
          <p:nvPr/>
        </p:nvPicPr>
        <p:blipFill rotWithShape="1">
          <a:blip r:embed="rId2"/>
          <a:srcRect l="17460" t="25212" r="52670" b="20426"/>
          <a:stretch/>
        </p:blipFill>
        <p:spPr bwMode="auto">
          <a:xfrm>
            <a:off x="445043" y="3275107"/>
            <a:ext cx="4848410" cy="3173136"/>
          </a:xfrm>
          <a:prstGeom prst="rect">
            <a:avLst/>
          </a:prstGeom>
          <a:ln>
            <a:noFill/>
          </a:ln>
          <a:extLst>
            <a:ext uri="{53640926-AAD7-44D8-BBD7-CCE9431645EC}">
              <a14:shadowObscured xmlns:a14="http://schemas.microsoft.com/office/drawing/2010/main"/>
            </a:ext>
          </a:extLst>
        </p:spPr>
      </p:pic>
      <p:sp>
        <p:nvSpPr>
          <p:cNvPr id="7" name="Text Placeholder 5" descr="2D Slides">
            <a:extLst>
              <a:ext uri="{FF2B5EF4-FFF2-40B4-BE49-F238E27FC236}">
                <a16:creationId xmlns:a16="http://schemas.microsoft.com/office/drawing/2014/main" id="{7CF2CBA7-2027-4A8C-8CE2-4DDB6C79B1F6}"/>
              </a:ext>
            </a:extLst>
          </p:cNvPr>
          <p:cNvSpPr txBox="1">
            <a:spLocks/>
          </p:cNvSpPr>
          <p:nvPr/>
        </p:nvSpPr>
        <p:spPr>
          <a:xfrm>
            <a:off x="445043" y="1375794"/>
            <a:ext cx="4848411" cy="1719910"/>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2000" dirty="0">
                <a:latin typeface="Calibri" panose="020F0502020204030204" pitchFamily="34" charset="0"/>
                <a:ea typeface="+mj-ea"/>
                <a:cs typeface="Calibri" panose="020F0502020204030204" pitchFamily="34" charset="0"/>
              </a:rPr>
              <a:t>Performed for Cluster-2; </a:t>
            </a:r>
          </a:p>
          <a:p>
            <a:pPr algn="just">
              <a:lnSpc>
                <a:spcPct val="100000"/>
              </a:lnSpc>
            </a:pPr>
            <a:r>
              <a:rPr lang="en-GB" sz="2000" dirty="0">
                <a:latin typeface="Calibri" panose="020F0502020204030204" pitchFamily="34" charset="0"/>
                <a:ea typeface="+mj-ea"/>
                <a:cs typeface="Calibri" panose="020F0502020204030204" pitchFamily="34" charset="0"/>
              </a:rPr>
              <a:t>For each </a:t>
            </a:r>
            <a:r>
              <a:rPr lang="en-GB" sz="2000" dirty="0" err="1">
                <a:latin typeface="Calibri" panose="020F0502020204030204" pitchFamily="34" charset="0"/>
                <a:ea typeface="+mj-ea"/>
                <a:cs typeface="Calibri" panose="020F0502020204030204" pitchFamily="34" charset="0"/>
              </a:rPr>
              <a:t>zipcode</a:t>
            </a:r>
            <a:r>
              <a:rPr lang="en-GB" sz="2000" dirty="0">
                <a:latin typeface="Calibri" panose="020F0502020204030204" pitchFamily="34" charset="0"/>
                <a:ea typeface="+mj-ea"/>
                <a:cs typeface="Calibri" panose="020F0502020204030204" pitchFamily="34" charset="0"/>
              </a:rPr>
              <a:t> 3 Survey Made  </a:t>
            </a:r>
          </a:p>
          <a:p>
            <a:pPr algn="just">
              <a:lnSpc>
                <a:spcPct val="100000"/>
              </a:lnSpc>
            </a:pPr>
            <a:r>
              <a:rPr lang="en-GB" sz="2000" dirty="0">
                <a:latin typeface="Calibri" panose="020F0502020204030204" pitchFamily="34" charset="0"/>
                <a:ea typeface="+mj-ea"/>
                <a:cs typeface="Calibri" panose="020F0502020204030204" pitchFamily="34" charset="0"/>
              </a:rPr>
              <a:t>Top Rated Venues Info Contributes Pivot Area Problem</a:t>
            </a:r>
            <a:endParaRPr lang="en-US" sz="2000" dirty="0">
              <a:latin typeface="Calibri" panose="020F0502020204030204" pitchFamily="34" charset="0"/>
              <a:ea typeface="+mj-ea"/>
              <a:cs typeface="Calibri" panose="020F0502020204030204" pitchFamily="34" charset="0"/>
            </a:endParaRPr>
          </a:p>
        </p:txBody>
      </p:sp>
      <p:pic>
        <p:nvPicPr>
          <p:cNvPr id="8" name="Grafik 7">
            <a:extLst>
              <a:ext uri="{FF2B5EF4-FFF2-40B4-BE49-F238E27FC236}">
                <a16:creationId xmlns:a16="http://schemas.microsoft.com/office/drawing/2014/main" id="{D1E0010F-2444-4EE6-9D3D-BA00D16E9604}"/>
              </a:ext>
            </a:extLst>
          </p:cNvPr>
          <p:cNvPicPr/>
          <p:nvPr/>
        </p:nvPicPr>
        <p:blipFill rotWithShape="1">
          <a:blip r:embed="rId3"/>
          <a:srcRect l="21826" t="21666" r="11699" b="6441"/>
          <a:stretch/>
        </p:blipFill>
        <p:spPr bwMode="auto">
          <a:xfrm>
            <a:off x="5368954" y="1312140"/>
            <a:ext cx="6535839" cy="4971214"/>
          </a:xfrm>
          <a:prstGeom prst="rect">
            <a:avLst/>
          </a:prstGeom>
          <a:ln>
            <a:noFill/>
          </a:ln>
          <a:extLst>
            <a:ext uri="{53640926-AAD7-44D8-BBD7-CCE9431645EC}">
              <a14:shadowObscured xmlns:a14="http://schemas.microsoft.com/office/drawing/2010/main"/>
            </a:ext>
          </a:extLst>
        </p:spPr>
      </p:pic>
      <p:sp>
        <p:nvSpPr>
          <p:cNvPr id="4" name="Pfeil: gestreift nach rechts 3">
            <a:extLst>
              <a:ext uri="{FF2B5EF4-FFF2-40B4-BE49-F238E27FC236}">
                <a16:creationId xmlns:a16="http://schemas.microsoft.com/office/drawing/2014/main" id="{5973E20B-7E89-427B-8B4E-77CB99B3F761}"/>
              </a:ext>
            </a:extLst>
          </p:cNvPr>
          <p:cNvSpPr/>
          <p:nvPr/>
        </p:nvSpPr>
        <p:spPr>
          <a:xfrm rot="20658241">
            <a:off x="4406479" y="4415466"/>
            <a:ext cx="3630156" cy="747763"/>
          </a:xfrm>
          <a:prstGeom prst="striped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Text Placeholder 5" descr="2D Slides">
            <a:extLst>
              <a:ext uri="{FF2B5EF4-FFF2-40B4-BE49-F238E27FC236}">
                <a16:creationId xmlns:a16="http://schemas.microsoft.com/office/drawing/2014/main" id="{3F153CCD-A4BE-4917-BB79-934600C1EA00}"/>
              </a:ext>
            </a:extLst>
          </p:cNvPr>
          <p:cNvSpPr txBox="1">
            <a:spLocks/>
          </p:cNvSpPr>
          <p:nvPr/>
        </p:nvSpPr>
        <p:spPr>
          <a:xfrm rot="20644766">
            <a:off x="5460246" y="4667595"/>
            <a:ext cx="1213393" cy="350647"/>
          </a:xfrm>
          <a:prstGeom prst="rect">
            <a:avLst/>
          </a:prstGeom>
          <a:no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000" dirty="0">
                <a:latin typeface="Calibri" panose="020F0502020204030204" pitchFamily="34" charset="0"/>
                <a:ea typeface="+mj-ea"/>
                <a:cs typeface="Calibri" panose="020F0502020204030204" pitchFamily="34" charset="0"/>
              </a:rPr>
              <a:t>Cluster-2</a:t>
            </a:r>
          </a:p>
        </p:txBody>
      </p:sp>
    </p:spTree>
    <p:extLst>
      <p:ext uri="{BB962C8B-B14F-4D97-AF65-F5344CB8AC3E}">
        <p14:creationId xmlns:p14="http://schemas.microsoft.com/office/powerpoint/2010/main" val="176475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Table of Contents</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480609" y="1419225"/>
            <a:ext cx="5274846" cy="4488274"/>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q"/>
            </a:pPr>
            <a:r>
              <a:rPr lang="en-US" b="1" dirty="0"/>
              <a:t>  </a:t>
            </a:r>
            <a:r>
              <a:rPr lang="en-DE" sz="2600" dirty="0"/>
              <a:t>Introduction: Business Problem</a:t>
            </a:r>
            <a:endParaRPr lang="en-US" sz="2600" dirty="0"/>
          </a:p>
          <a:p>
            <a:pPr algn="just">
              <a:lnSpc>
                <a:spcPct val="150000"/>
              </a:lnSpc>
              <a:buFont typeface="Wingdings" panose="05000000000000000000" pitchFamily="2" charset="2"/>
              <a:buChar char="q"/>
            </a:pPr>
            <a:r>
              <a:rPr lang="en-US" sz="2600" b="1" dirty="0"/>
              <a:t>  </a:t>
            </a:r>
            <a:r>
              <a:rPr lang="en-US" sz="2600" dirty="0"/>
              <a:t>Data </a:t>
            </a:r>
          </a:p>
          <a:p>
            <a:pPr algn="just">
              <a:lnSpc>
                <a:spcPct val="150000"/>
              </a:lnSpc>
              <a:buFont typeface="Wingdings" panose="05000000000000000000" pitchFamily="2" charset="2"/>
              <a:buChar char="q"/>
            </a:pPr>
            <a:r>
              <a:rPr lang="en-US" sz="2600" dirty="0"/>
              <a:t>  </a:t>
            </a:r>
            <a:r>
              <a:rPr lang="en-DE" sz="2600" dirty="0"/>
              <a:t>Methodology</a:t>
            </a:r>
            <a:endParaRPr lang="en-US" sz="2600" dirty="0"/>
          </a:p>
          <a:p>
            <a:pPr algn="just">
              <a:lnSpc>
                <a:spcPct val="150000"/>
              </a:lnSpc>
              <a:buFont typeface="Wingdings" panose="05000000000000000000" pitchFamily="2" charset="2"/>
              <a:buChar char="q"/>
            </a:pPr>
            <a:r>
              <a:rPr lang="en-US" sz="2600" dirty="0"/>
              <a:t>  </a:t>
            </a:r>
            <a:r>
              <a:rPr lang="en-DE" sz="2600" dirty="0"/>
              <a:t>Results</a:t>
            </a:r>
            <a:endParaRPr lang="en-US" sz="2600" dirty="0"/>
          </a:p>
          <a:p>
            <a:pPr algn="just">
              <a:lnSpc>
                <a:spcPct val="150000"/>
              </a:lnSpc>
              <a:buFont typeface="Wingdings" panose="05000000000000000000" pitchFamily="2" charset="2"/>
              <a:buChar char="q"/>
            </a:pPr>
            <a:r>
              <a:rPr lang="en-US" sz="2600" dirty="0"/>
              <a:t>  </a:t>
            </a:r>
            <a:r>
              <a:rPr lang="en-DE" sz="2600" dirty="0"/>
              <a:t>Discussion</a:t>
            </a:r>
            <a:endParaRPr lang="en-US" sz="2600" dirty="0"/>
          </a:p>
          <a:p>
            <a:pPr algn="just">
              <a:lnSpc>
                <a:spcPct val="150000"/>
              </a:lnSpc>
              <a:buFont typeface="Wingdings" panose="05000000000000000000" pitchFamily="2" charset="2"/>
              <a:buChar char="q"/>
            </a:pPr>
            <a:r>
              <a:rPr lang="en-US" sz="2600" dirty="0"/>
              <a:t>  Conclusion</a:t>
            </a:r>
          </a:p>
        </p:txBody>
      </p:sp>
      <p:pic>
        <p:nvPicPr>
          <p:cNvPr id="1026" name="Picture 2" descr="Taxi_Symbol">
            <a:extLst>
              <a:ext uri="{FF2B5EF4-FFF2-40B4-BE49-F238E27FC236}">
                <a16:creationId xmlns:a16="http://schemas.microsoft.com/office/drawing/2014/main" id="{61294D36-5BFE-45AD-BEF3-A9768B9FF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755" y="1943101"/>
            <a:ext cx="5813061"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7910F8A-843B-4887-A2DA-B53F67FB2FBA}"/>
              </a:ext>
            </a:extLst>
          </p:cNvPr>
          <p:cNvPicPr/>
          <p:nvPr/>
        </p:nvPicPr>
        <p:blipFill rotWithShape="1">
          <a:blip r:embed="rId2"/>
          <a:srcRect l="21826" t="21666" r="11699" b="6441"/>
          <a:stretch/>
        </p:blipFill>
        <p:spPr bwMode="auto">
          <a:xfrm>
            <a:off x="5368954" y="1312140"/>
            <a:ext cx="6535839" cy="4971214"/>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Discussion: Recommendations</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688324" y="1666551"/>
            <a:ext cx="4276659" cy="2485998"/>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de-DE" sz="2300" dirty="0">
                <a:latin typeface="Calibri" panose="020F0502020204030204" pitchFamily="34" charset="0"/>
                <a:ea typeface="+mj-ea"/>
                <a:cs typeface="Calibri" panose="020F0502020204030204" pitchFamily="34" charset="0"/>
              </a:rPr>
              <a:t>T</a:t>
            </a:r>
            <a:r>
              <a:rPr lang="en-DE" sz="2300" dirty="0">
                <a:latin typeface="Calibri" panose="020F0502020204030204" pitchFamily="34" charset="0"/>
                <a:ea typeface="+mj-ea"/>
                <a:cs typeface="Calibri" panose="020F0502020204030204" pitchFamily="34" charset="0"/>
              </a:rPr>
              <a:t>his </a:t>
            </a:r>
            <a:r>
              <a:rPr lang="de-DE" sz="2300" dirty="0">
                <a:latin typeface="Calibri" panose="020F0502020204030204" pitchFamily="34" charset="0"/>
                <a:ea typeface="+mj-ea"/>
                <a:cs typeface="Calibri" panose="020F0502020204030204" pitchFamily="34" charset="0"/>
              </a:rPr>
              <a:t>M</a:t>
            </a:r>
            <a:r>
              <a:rPr lang="en-DE" sz="2300" dirty="0" err="1">
                <a:latin typeface="Calibri" panose="020F0502020204030204" pitchFamily="34" charset="0"/>
                <a:ea typeface="+mj-ea"/>
                <a:cs typeface="Calibri" panose="020F0502020204030204" pitchFamily="34" charset="0"/>
              </a:rPr>
              <a:t>ethodology</a:t>
            </a:r>
            <a:r>
              <a:rPr lang="en-DE" sz="2300" dirty="0">
                <a:latin typeface="Calibri" panose="020F0502020204030204" pitchFamily="34" charset="0"/>
                <a:ea typeface="+mj-ea"/>
                <a:cs typeface="Calibri" panose="020F0502020204030204" pitchFamily="34" charset="0"/>
              </a:rPr>
              <a:t> </a:t>
            </a:r>
            <a:r>
              <a:rPr lang="de-DE" sz="2300" dirty="0" err="1">
                <a:latin typeface="Calibri" panose="020F0502020204030204" pitchFamily="34" charset="0"/>
                <a:ea typeface="+mj-ea"/>
                <a:cs typeface="Calibri" panose="020F0502020204030204" pitchFamily="34" charset="0"/>
              </a:rPr>
              <a:t>can</a:t>
            </a:r>
            <a:r>
              <a:rPr lang="de-DE" sz="2300" dirty="0">
                <a:latin typeface="Calibri" panose="020F0502020204030204" pitchFamily="34" charset="0"/>
                <a:ea typeface="+mj-ea"/>
                <a:cs typeface="Calibri" panose="020F0502020204030204" pitchFamily="34" charset="0"/>
              </a:rPr>
              <a:t> </a:t>
            </a:r>
            <a:r>
              <a:rPr lang="de-DE" sz="2300" dirty="0" err="1">
                <a:latin typeface="Calibri" panose="020F0502020204030204" pitchFamily="34" charset="0"/>
                <a:ea typeface="+mj-ea"/>
                <a:cs typeface="Calibri" panose="020F0502020204030204" pitchFamily="34" charset="0"/>
              </a:rPr>
              <a:t>be</a:t>
            </a:r>
            <a:r>
              <a:rPr lang="de-DE" sz="2300" dirty="0">
                <a:latin typeface="Calibri" panose="020F0502020204030204" pitchFamily="34" charset="0"/>
                <a:ea typeface="+mj-ea"/>
                <a:cs typeface="Calibri" panose="020F0502020204030204" pitchFamily="34" charset="0"/>
              </a:rPr>
              <a:t> </a:t>
            </a:r>
            <a:r>
              <a:rPr lang="de-DE" sz="2300" dirty="0" err="1">
                <a:latin typeface="Calibri" panose="020F0502020204030204" pitchFamily="34" charset="0"/>
                <a:ea typeface="+mj-ea"/>
                <a:cs typeface="Calibri" panose="020F0502020204030204" pitchFamily="34" charset="0"/>
              </a:rPr>
              <a:t>implemented</a:t>
            </a:r>
            <a:r>
              <a:rPr lang="de-DE" sz="2300" dirty="0">
                <a:latin typeface="Calibri" panose="020F0502020204030204" pitchFamily="34" charset="0"/>
                <a:ea typeface="+mj-ea"/>
                <a:cs typeface="Calibri" panose="020F0502020204030204" pitchFamily="34" charset="0"/>
              </a:rPr>
              <a:t> </a:t>
            </a:r>
            <a:r>
              <a:rPr lang="de-DE" sz="2300" dirty="0" err="1">
                <a:latin typeface="Calibri" panose="020F0502020204030204" pitchFamily="34" charset="0"/>
                <a:ea typeface="+mj-ea"/>
                <a:cs typeface="Calibri" panose="020F0502020204030204" pitchFamily="34" charset="0"/>
              </a:rPr>
              <a:t>to</a:t>
            </a:r>
            <a:r>
              <a:rPr lang="de-DE" sz="2300" dirty="0">
                <a:latin typeface="Calibri" panose="020F0502020204030204" pitchFamily="34" charset="0"/>
                <a:ea typeface="+mj-ea"/>
                <a:cs typeface="Calibri" panose="020F0502020204030204" pitchFamily="34" charset="0"/>
              </a:rPr>
              <a:t> </a:t>
            </a:r>
            <a:r>
              <a:rPr lang="en-DE" sz="2300" dirty="0">
                <a:latin typeface="Calibri" panose="020F0502020204030204" pitchFamily="34" charset="0"/>
                <a:ea typeface="+mj-ea"/>
                <a:cs typeface="Calibri" panose="020F0502020204030204" pitchFamily="34" charset="0"/>
              </a:rPr>
              <a:t>different metropoles </a:t>
            </a:r>
            <a:endParaRPr lang="de-DE" sz="2300" dirty="0">
              <a:latin typeface="Calibri" panose="020F0502020204030204" pitchFamily="34" charset="0"/>
              <a:ea typeface="+mj-ea"/>
              <a:cs typeface="Calibri" panose="020F0502020204030204" pitchFamily="34" charset="0"/>
            </a:endParaRPr>
          </a:p>
          <a:p>
            <a:pPr algn="just"/>
            <a:r>
              <a:rPr lang="en-GB" sz="2300" dirty="0">
                <a:latin typeface="Calibri" panose="020F0502020204030204" pitchFamily="34" charset="0"/>
                <a:ea typeface="+mj-ea"/>
                <a:cs typeface="Calibri" panose="020F0502020204030204" pitchFamily="34" charset="0"/>
              </a:rPr>
              <a:t>Real time meteorological data,</a:t>
            </a:r>
          </a:p>
          <a:p>
            <a:pPr algn="just"/>
            <a:r>
              <a:rPr lang="en-GB" sz="2300" dirty="0">
                <a:latin typeface="Calibri" panose="020F0502020204030204" pitchFamily="34" charset="0"/>
                <a:ea typeface="+mj-ea"/>
                <a:cs typeface="Calibri" panose="020F0502020204030204" pitchFamily="34" charset="0"/>
              </a:rPr>
              <a:t>Availability of Public Transport, </a:t>
            </a:r>
          </a:p>
          <a:p>
            <a:pPr marL="0" indent="0" algn="just">
              <a:buNone/>
            </a:pPr>
            <a:r>
              <a:rPr lang="en-GB" sz="2300" dirty="0">
                <a:latin typeface="Calibri" panose="020F0502020204030204" pitchFamily="34" charset="0"/>
                <a:ea typeface="+mj-ea"/>
                <a:cs typeface="Calibri" panose="020F0502020204030204" pitchFamily="34" charset="0"/>
              </a:rPr>
              <a:t>    Can be added to the data set</a:t>
            </a:r>
            <a:endParaRPr lang="en-US" sz="2300" dirty="0">
              <a:latin typeface="Calibri" panose="020F0502020204030204" pitchFamily="34" charset="0"/>
              <a:ea typeface="+mj-ea"/>
              <a:cs typeface="Calibri" panose="020F0502020204030204" pitchFamily="34" charset="0"/>
            </a:endParaRPr>
          </a:p>
        </p:txBody>
      </p:sp>
      <p:sp>
        <p:nvSpPr>
          <p:cNvPr id="3" name="Explosion: 8 Zacken 2">
            <a:extLst>
              <a:ext uri="{FF2B5EF4-FFF2-40B4-BE49-F238E27FC236}">
                <a16:creationId xmlns:a16="http://schemas.microsoft.com/office/drawing/2014/main" id="{55DE8EB8-6254-4D51-B3A5-366AE544FF08}"/>
              </a:ext>
            </a:extLst>
          </p:cNvPr>
          <p:cNvSpPr/>
          <p:nvPr/>
        </p:nvSpPr>
        <p:spPr>
          <a:xfrm>
            <a:off x="4697836" y="822509"/>
            <a:ext cx="3061982" cy="2017989"/>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b="1" dirty="0"/>
              <a:t>12678 venues</a:t>
            </a:r>
            <a:endParaRPr lang="en-DE" sz="3200" b="1" dirty="0">
              <a:solidFill>
                <a:schemeClr val="bg1"/>
              </a:solidFill>
            </a:endParaRPr>
          </a:p>
        </p:txBody>
      </p:sp>
      <p:sp>
        <p:nvSpPr>
          <p:cNvPr id="7" name="Explosion: 8 Zacken 6">
            <a:extLst>
              <a:ext uri="{FF2B5EF4-FFF2-40B4-BE49-F238E27FC236}">
                <a16:creationId xmlns:a16="http://schemas.microsoft.com/office/drawing/2014/main" id="{CD8DA445-82E3-4E71-B019-9B54511EF040}"/>
              </a:ext>
            </a:extLst>
          </p:cNvPr>
          <p:cNvSpPr/>
          <p:nvPr/>
        </p:nvSpPr>
        <p:spPr>
          <a:xfrm>
            <a:off x="8790243" y="187396"/>
            <a:ext cx="3246540" cy="2017989"/>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400" b="1" dirty="0"/>
              <a:t>394 unique categories</a:t>
            </a:r>
            <a:endParaRPr lang="en-DE" sz="3200" b="1" dirty="0">
              <a:solidFill>
                <a:schemeClr val="bg1"/>
              </a:solidFill>
            </a:endParaRPr>
          </a:p>
        </p:txBody>
      </p:sp>
      <p:sp>
        <p:nvSpPr>
          <p:cNvPr id="8" name="Text Placeholder 5" descr="2D Slides">
            <a:extLst>
              <a:ext uri="{FF2B5EF4-FFF2-40B4-BE49-F238E27FC236}">
                <a16:creationId xmlns:a16="http://schemas.microsoft.com/office/drawing/2014/main" id="{C1C47FF3-8B98-45C2-BC22-C39D50C22E2F}"/>
              </a:ext>
            </a:extLst>
          </p:cNvPr>
          <p:cNvSpPr txBox="1">
            <a:spLocks/>
          </p:cNvSpPr>
          <p:nvPr/>
        </p:nvSpPr>
        <p:spPr>
          <a:xfrm>
            <a:off x="688323" y="4300694"/>
            <a:ext cx="4276659" cy="816590"/>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300" dirty="0">
                <a:latin typeface="Calibri" panose="020F0502020204030204" pitchFamily="34" charset="0"/>
                <a:ea typeface="+mj-ea"/>
                <a:cs typeface="Calibri" panose="020F0502020204030204" pitchFamily="34" charset="0"/>
              </a:rPr>
              <a:t>Real time people food data is very important for cab drivers.</a:t>
            </a:r>
            <a:endParaRPr lang="en-US" sz="2300" dirty="0">
              <a:latin typeface="Calibri" panose="020F0502020204030204" pitchFamily="34" charset="0"/>
              <a:ea typeface="+mj-ea"/>
              <a:cs typeface="Calibri" panose="020F0502020204030204" pitchFamily="34" charset="0"/>
            </a:endParaRPr>
          </a:p>
        </p:txBody>
      </p:sp>
      <p:sp>
        <p:nvSpPr>
          <p:cNvPr id="9" name="Text Placeholder 5" descr="2D Slides">
            <a:extLst>
              <a:ext uri="{FF2B5EF4-FFF2-40B4-BE49-F238E27FC236}">
                <a16:creationId xmlns:a16="http://schemas.microsoft.com/office/drawing/2014/main" id="{FC988C59-0EB7-4AF4-9DAF-386A4A8D820F}"/>
              </a:ext>
            </a:extLst>
          </p:cNvPr>
          <p:cNvSpPr txBox="1">
            <a:spLocks/>
          </p:cNvSpPr>
          <p:nvPr/>
        </p:nvSpPr>
        <p:spPr>
          <a:xfrm>
            <a:off x="688323" y="5356372"/>
            <a:ext cx="4276659" cy="1053000"/>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300" dirty="0">
                <a:latin typeface="Calibri" panose="020F0502020204030204" pitchFamily="34" charset="0"/>
                <a:ea typeface="+mj-ea"/>
                <a:cs typeface="Calibri" panose="020F0502020204030204" pitchFamily="34" charset="0"/>
              </a:rPr>
              <a:t>Cab drivers should patrol around top rated venues in Cluster-2</a:t>
            </a:r>
            <a:endParaRPr lang="en-US" sz="2300" dirty="0">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329538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7910F8A-843B-4887-A2DA-B53F67FB2FBA}"/>
              </a:ext>
            </a:extLst>
          </p:cNvPr>
          <p:cNvPicPr/>
          <p:nvPr/>
        </p:nvPicPr>
        <p:blipFill rotWithShape="1">
          <a:blip r:embed="rId2"/>
          <a:srcRect l="21826" t="21666" r="11699" b="6441"/>
          <a:stretch/>
        </p:blipFill>
        <p:spPr bwMode="auto">
          <a:xfrm>
            <a:off x="5368954" y="1312140"/>
            <a:ext cx="6535839" cy="4971214"/>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Conclusion </a:t>
            </a:r>
          </a:p>
        </p:txBody>
      </p:sp>
      <p:sp>
        <p:nvSpPr>
          <p:cNvPr id="8" name="Text Placeholder 5" descr="2D Slides">
            <a:extLst>
              <a:ext uri="{FF2B5EF4-FFF2-40B4-BE49-F238E27FC236}">
                <a16:creationId xmlns:a16="http://schemas.microsoft.com/office/drawing/2014/main" id="{C1C47FF3-8B98-45C2-BC22-C39D50C22E2F}"/>
              </a:ext>
            </a:extLst>
          </p:cNvPr>
          <p:cNvSpPr txBox="1">
            <a:spLocks/>
          </p:cNvSpPr>
          <p:nvPr/>
        </p:nvSpPr>
        <p:spPr>
          <a:xfrm>
            <a:off x="604434" y="1540722"/>
            <a:ext cx="4276659" cy="1613540"/>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300" dirty="0">
                <a:latin typeface="Calibri" panose="020F0502020204030204" pitchFamily="34" charset="0"/>
                <a:ea typeface="+mj-ea"/>
                <a:cs typeface="Calibri" panose="020F0502020204030204" pitchFamily="34" charset="0"/>
              </a:rPr>
              <a:t>Cluster-2 is most fruitful as far as cab clients concerned.</a:t>
            </a:r>
          </a:p>
          <a:p>
            <a:pPr algn="just"/>
            <a:r>
              <a:rPr lang="en-GB" sz="2300" dirty="0">
                <a:latin typeface="Calibri" panose="020F0502020204030204" pitchFamily="34" charset="0"/>
                <a:cs typeface="Calibri" panose="020F0502020204030204" pitchFamily="34" charset="0"/>
              </a:rPr>
              <a:t>Cab drivers should focus on top rated venues in Cluster-2</a:t>
            </a:r>
            <a:endParaRPr lang="en-US" sz="2300" dirty="0">
              <a:latin typeface="Calibri" panose="020F0502020204030204" pitchFamily="34" charset="0"/>
              <a:ea typeface="+mj-ea"/>
              <a:cs typeface="Calibri" panose="020F0502020204030204" pitchFamily="34" charset="0"/>
            </a:endParaRPr>
          </a:p>
        </p:txBody>
      </p:sp>
      <p:sp>
        <p:nvSpPr>
          <p:cNvPr id="11" name="Text Placeholder 5" descr="2D Slides">
            <a:extLst>
              <a:ext uri="{FF2B5EF4-FFF2-40B4-BE49-F238E27FC236}">
                <a16:creationId xmlns:a16="http://schemas.microsoft.com/office/drawing/2014/main" id="{FDDE62E3-8E39-43A8-A8C2-47CD10D4528E}"/>
              </a:ext>
            </a:extLst>
          </p:cNvPr>
          <p:cNvSpPr txBox="1">
            <a:spLocks/>
          </p:cNvSpPr>
          <p:nvPr/>
        </p:nvSpPr>
        <p:spPr>
          <a:xfrm>
            <a:off x="2030348" y="4266751"/>
            <a:ext cx="1375369" cy="506585"/>
          </a:xfrm>
          <a:prstGeom prst="rect">
            <a:avLst/>
          </a:prstGeom>
          <a:solidFill>
            <a:srgbClr val="FF00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300" dirty="0">
                <a:solidFill>
                  <a:schemeClr val="bg1"/>
                </a:solidFill>
                <a:latin typeface="Calibri" panose="020F0502020204030204" pitchFamily="34" charset="0"/>
                <a:ea typeface="+mj-ea"/>
                <a:cs typeface="Calibri" panose="020F0502020204030204" pitchFamily="34" charset="0"/>
              </a:rPr>
              <a:t>Cluster-3 </a:t>
            </a:r>
            <a:endParaRPr lang="en-US" sz="2300" dirty="0">
              <a:solidFill>
                <a:schemeClr val="bg1"/>
              </a:solidFill>
              <a:latin typeface="Calibri" panose="020F0502020204030204" pitchFamily="34" charset="0"/>
              <a:ea typeface="+mj-ea"/>
              <a:cs typeface="Calibri" panose="020F0502020204030204" pitchFamily="34" charset="0"/>
            </a:endParaRPr>
          </a:p>
        </p:txBody>
      </p:sp>
      <p:sp>
        <p:nvSpPr>
          <p:cNvPr id="5" name="Pfeil: nach unten 4">
            <a:extLst>
              <a:ext uri="{FF2B5EF4-FFF2-40B4-BE49-F238E27FC236}">
                <a16:creationId xmlns:a16="http://schemas.microsoft.com/office/drawing/2014/main" id="{A59E35CE-2866-4E0C-8B2D-22C1838A2C24}"/>
              </a:ext>
            </a:extLst>
          </p:cNvPr>
          <p:cNvSpPr/>
          <p:nvPr/>
        </p:nvSpPr>
        <p:spPr>
          <a:xfrm>
            <a:off x="1359017" y="3302019"/>
            <a:ext cx="2718033" cy="81697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Next Alternative</a:t>
            </a:r>
            <a:endParaRPr lang="en-DE" dirty="0"/>
          </a:p>
        </p:txBody>
      </p:sp>
      <p:sp>
        <p:nvSpPr>
          <p:cNvPr id="12" name="Text Placeholder 5" descr="2D Slides">
            <a:extLst>
              <a:ext uri="{FF2B5EF4-FFF2-40B4-BE49-F238E27FC236}">
                <a16:creationId xmlns:a16="http://schemas.microsoft.com/office/drawing/2014/main" id="{CA03D9FC-3263-4D57-A239-14A9A58C69E0}"/>
              </a:ext>
            </a:extLst>
          </p:cNvPr>
          <p:cNvSpPr txBox="1">
            <a:spLocks/>
          </p:cNvSpPr>
          <p:nvPr/>
        </p:nvSpPr>
        <p:spPr>
          <a:xfrm>
            <a:off x="2097460" y="5988117"/>
            <a:ext cx="1375369" cy="421256"/>
          </a:xfrm>
          <a:prstGeom prst="rect">
            <a:avLst/>
          </a:prstGeom>
          <a:solidFill>
            <a:srgbClr val="0070C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300" dirty="0">
                <a:solidFill>
                  <a:schemeClr val="bg1"/>
                </a:solidFill>
                <a:latin typeface="Calibri" panose="020F0502020204030204" pitchFamily="34" charset="0"/>
                <a:ea typeface="+mj-ea"/>
                <a:cs typeface="Calibri" panose="020F0502020204030204" pitchFamily="34" charset="0"/>
              </a:rPr>
              <a:t>Cluster-1 </a:t>
            </a:r>
            <a:endParaRPr lang="en-US" sz="2300" dirty="0">
              <a:solidFill>
                <a:schemeClr val="bg1"/>
              </a:solidFill>
              <a:latin typeface="Calibri" panose="020F0502020204030204" pitchFamily="34" charset="0"/>
              <a:ea typeface="+mj-ea"/>
              <a:cs typeface="Calibri" panose="020F0502020204030204" pitchFamily="34" charset="0"/>
            </a:endParaRPr>
          </a:p>
        </p:txBody>
      </p:sp>
      <p:sp>
        <p:nvSpPr>
          <p:cNvPr id="13" name="Pfeil: nach unten 12">
            <a:extLst>
              <a:ext uri="{FF2B5EF4-FFF2-40B4-BE49-F238E27FC236}">
                <a16:creationId xmlns:a16="http://schemas.microsoft.com/office/drawing/2014/main" id="{72450EF5-2F92-4A27-8CDD-2575BA869364}"/>
              </a:ext>
            </a:extLst>
          </p:cNvPr>
          <p:cNvSpPr/>
          <p:nvPr/>
        </p:nvSpPr>
        <p:spPr>
          <a:xfrm>
            <a:off x="1426129" y="5023384"/>
            <a:ext cx="2718033" cy="81697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Next Alternative</a:t>
            </a:r>
            <a:endParaRPr lang="en-DE" dirty="0"/>
          </a:p>
        </p:txBody>
      </p:sp>
    </p:spTree>
    <p:extLst>
      <p:ext uri="{BB962C8B-B14F-4D97-AF65-F5344CB8AC3E}">
        <p14:creationId xmlns:p14="http://schemas.microsoft.com/office/powerpoint/2010/main" val="23794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Discussions and Recommendations</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604434" y="1322589"/>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614711" y="3299985"/>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9" name="Rectangle 18">
            <a:extLst>
              <a:ext uri="{FF2B5EF4-FFF2-40B4-BE49-F238E27FC236}">
                <a16:creationId xmlns:a16="http://schemas.microsoft.com/office/drawing/2014/main" id="{D5B0031D-06ED-422E-88E1-540D76CD172E}"/>
              </a:ext>
            </a:extLst>
          </p:cNvPr>
          <p:cNvSpPr/>
          <p:nvPr/>
        </p:nvSpPr>
        <p:spPr>
          <a:xfrm>
            <a:off x="1172890" y="1322588"/>
            <a:ext cx="9233240" cy="1631216"/>
          </a:xfrm>
          <a:prstGeom prst="rect">
            <a:avLst/>
          </a:prstGeom>
        </p:spPr>
        <p:txBody>
          <a:bodyPr wrap="square">
            <a:spAutoFit/>
          </a:bodyPr>
          <a:lstStyle/>
          <a:p>
            <a:r>
              <a:rPr lang="en-US" sz="2000" dirty="0">
                <a:solidFill>
                  <a:srgbClr val="595959"/>
                </a:solidFill>
                <a:latin typeface="Yu Gothic UI" panose="020B0500000000000000" pitchFamily="34" charset="-128"/>
              </a:rPr>
              <a:t>In the Foursquare API, we have queried the Venues of a locality by specifying the LIMIT and Radius of our choice. We have chosen less LIMIT as the number of API calls that can be done using a free account in Four Square are less. </a:t>
            </a:r>
            <a:endParaRPr lang="en-IN" sz="3200" dirty="0"/>
          </a:p>
          <a:p>
            <a:r>
              <a:rPr lang="en-US" dirty="0">
                <a:solidFill>
                  <a:srgbClr val="595959"/>
                </a:solidFill>
                <a:latin typeface="Arial" panose="020B0604020202020204" pitchFamily="34" charset="0"/>
              </a:rPr>
              <a:t>○ </a:t>
            </a:r>
            <a:r>
              <a:rPr lang="en-US" sz="2000" dirty="0">
                <a:solidFill>
                  <a:srgbClr val="595959"/>
                </a:solidFill>
                <a:latin typeface="Yu Gothic UI" panose="020B0500000000000000" pitchFamily="34" charset="-128"/>
              </a:rPr>
              <a:t>We can increase the limit for more accurate results.</a:t>
            </a:r>
            <a:endParaRPr lang="en-IN" sz="3200" dirty="0"/>
          </a:p>
          <a:p>
            <a:r>
              <a:rPr lang="en-US" sz="2000" dirty="0">
                <a:solidFill>
                  <a:srgbClr val="595959"/>
                </a:solidFill>
                <a:latin typeface="Arial" panose="020B0604020202020204" pitchFamily="34" charset="0"/>
              </a:rPr>
              <a:t>○ </a:t>
            </a:r>
            <a:r>
              <a:rPr lang="en-US" sz="2000" dirty="0">
                <a:solidFill>
                  <a:srgbClr val="595959"/>
                </a:solidFill>
                <a:latin typeface="Yu Gothic UI" panose="020B0500000000000000" pitchFamily="34" charset="-128"/>
              </a:rPr>
              <a:t>We can increase the Radius for more venue results from each city</a:t>
            </a:r>
            <a:endParaRPr lang="en-IN" sz="3200" dirty="0"/>
          </a:p>
        </p:txBody>
      </p:sp>
      <p:sp>
        <p:nvSpPr>
          <p:cNvPr id="21" name="Rectangle 20">
            <a:extLst>
              <a:ext uri="{FF2B5EF4-FFF2-40B4-BE49-F238E27FC236}">
                <a16:creationId xmlns:a16="http://schemas.microsoft.com/office/drawing/2014/main" id="{1A0B7505-3C83-44FA-95BA-E4FCA0E8C058}"/>
              </a:ext>
            </a:extLst>
          </p:cNvPr>
          <p:cNvSpPr/>
          <p:nvPr/>
        </p:nvSpPr>
        <p:spPr>
          <a:xfrm>
            <a:off x="1172890" y="3299985"/>
            <a:ext cx="9233240" cy="1323439"/>
          </a:xfrm>
          <a:prstGeom prst="rect">
            <a:avLst/>
          </a:prstGeom>
        </p:spPr>
        <p:txBody>
          <a:bodyPr wrap="square">
            <a:spAutoFit/>
          </a:bodyPr>
          <a:lstStyle/>
          <a:p>
            <a:r>
              <a:rPr lang="en-US" sz="2000" dirty="0">
                <a:solidFill>
                  <a:srgbClr val="595959"/>
                </a:solidFill>
                <a:latin typeface="Yu Gothic UI" panose="020B0500000000000000" pitchFamily="34" charset="-128"/>
              </a:rPr>
              <a:t>In the venue categories we are choosing only few out of 2000 that are available to give weights and identify the best cluster. Hence, assigning weights must be done relatively for each category and then considering more number of venue categories would actually yield a better output.</a:t>
            </a:r>
            <a:endParaRPr lang="en-IN" sz="3200" dirty="0"/>
          </a:p>
        </p:txBody>
      </p:sp>
    </p:spTree>
    <p:extLst>
      <p:ext uri="{BB962C8B-B14F-4D97-AF65-F5344CB8AC3E}">
        <p14:creationId xmlns:p14="http://schemas.microsoft.com/office/powerpoint/2010/main" val="124910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Introduction: Business Problem</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623484" y="1495425"/>
            <a:ext cx="4276659" cy="4807711"/>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latin typeface="Calibri" panose="020F0502020204030204" pitchFamily="34" charset="0"/>
                <a:ea typeface="+mj-ea"/>
                <a:cs typeface="Calibri" panose="020F0502020204030204" pitchFamily="34" charset="0"/>
              </a:rPr>
              <a:t>      A person wants to dive into taxi business in Berlin. He wants to be a non-conventional cab driver and work independently as a member of UBER or </a:t>
            </a:r>
            <a:r>
              <a:rPr lang="en-US" sz="2400" dirty="0" err="1">
                <a:latin typeface="Calibri" panose="020F0502020204030204" pitchFamily="34" charset="0"/>
                <a:ea typeface="+mj-ea"/>
                <a:cs typeface="Calibri" panose="020F0502020204030204" pitchFamily="34" charset="0"/>
              </a:rPr>
              <a:t>MyTaxi</a:t>
            </a:r>
            <a:r>
              <a:rPr lang="en-US" sz="2400" dirty="0">
                <a:latin typeface="Calibri" panose="020F0502020204030204" pitchFamily="34" charset="0"/>
                <a:ea typeface="+mj-ea"/>
                <a:cs typeface="Calibri" panose="020F0502020204030204" pitchFamily="34" charset="0"/>
              </a:rPr>
              <a:t> organizations. He has a limited budget and he wants to maximize his profits. </a:t>
            </a:r>
          </a:p>
          <a:p>
            <a:pPr marL="0" indent="0" algn="just">
              <a:buNone/>
            </a:pPr>
            <a:r>
              <a:rPr lang="en-US" sz="2400" dirty="0">
                <a:latin typeface="Calibri" panose="020F0502020204030204" pitchFamily="34" charset="0"/>
                <a:ea typeface="+mj-ea"/>
                <a:cs typeface="Calibri" panose="020F0502020204030204" pitchFamily="34" charset="0"/>
              </a:rPr>
              <a:t>      At this point, we want to help him by determining a pivot area in Berlin where he can easily find clients and minimize his costs of driving without a client, in due course.   </a:t>
            </a: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611110" y="1375361"/>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mj-lt"/>
                <a:ea typeface="+mj-ea"/>
                <a:cs typeface="+mj-cs"/>
              </a:rPr>
              <a:t>Taxi Business</a:t>
            </a:r>
          </a:p>
        </p:txBody>
      </p:sp>
      <p:pic>
        <p:nvPicPr>
          <p:cNvPr id="7172" name="Picture 4" descr="Bildergebnis fÃ¼r uber drivers berlin">
            <a:extLst>
              <a:ext uri="{FF2B5EF4-FFF2-40B4-BE49-F238E27FC236}">
                <a16:creationId xmlns:a16="http://schemas.microsoft.com/office/drawing/2014/main" id="{7A6C3B64-5C22-4D04-8C43-31791FCF6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433" y="1919456"/>
            <a:ext cx="5994083" cy="399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9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Introduction: Business Problem</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623484" y="1673985"/>
            <a:ext cx="4276659" cy="4562476"/>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600" dirty="0">
                <a:latin typeface="Calibri" panose="020F0502020204030204" pitchFamily="34" charset="0"/>
                <a:ea typeface="+mj-ea"/>
                <a:cs typeface="Calibri" panose="020F0502020204030204" pitchFamily="34" charset="0"/>
              </a:rPr>
              <a:t>People commute in metropoles based on patterns.</a:t>
            </a:r>
          </a:p>
          <a:p>
            <a:pPr algn="just"/>
            <a:r>
              <a:rPr lang="en-GB" sz="2600" dirty="0"/>
              <a:t>Season (</a:t>
            </a:r>
            <a:r>
              <a:rPr lang="en-GB" sz="2600" dirty="0" err="1"/>
              <a:t>sommer</a:t>
            </a:r>
            <a:r>
              <a:rPr lang="en-GB" sz="2600" dirty="0"/>
              <a:t>, winter etc), </a:t>
            </a:r>
          </a:p>
          <a:p>
            <a:pPr algn="just"/>
            <a:r>
              <a:rPr lang="en-GB" sz="2600" dirty="0"/>
              <a:t>The day type (weekday or weekend), </a:t>
            </a:r>
          </a:p>
          <a:p>
            <a:pPr algn="just"/>
            <a:r>
              <a:rPr lang="en-GB" sz="2600" dirty="0">
                <a:latin typeface="Calibri" panose="020F0502020204030204" pitchFamily="34" charset="0"/>
                <a:ea typeface="+mj-ea"/>
                <a:cs typeface="Calibri" panose="020F0502020204030204" pitchFamily="34" charset="0"/>
              </a:rPr>
              <a:t>The time period of the day (morning, noon, afternoon, night) has great effect on these patterns.</a:t>
            </a:r>
            <a:endParaRPr lang="en-US" sz="2400" dirty="0">
              <a:latin typeface="Calibri" panose="020F0502020204030204" pitchFamily="34" charset="0"/>
              <a:ea typeface="+mj-ea"/>
              <a:cs typeface="Calibri" panose="020F0502020204030204" pitchFamily="34" charset="0"/>
            </a:endParaRP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611110" y="1603961"/>
            <a:ext cx="399974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mj-lt"/>
                <a:ea typeface="+mj-ea"/>
                <a:cs typeface="+mj-cs"/>
              </a:rPr>
              <a:t>Movement Patterns of People</a:t>
            </a:r>
          </a:p>
        </p:txBody>
      </p:sp>
      <p:pic>
        <p:nvPicPr>
          <p:cNvPr id="2050" name="Picture 2" descr="Ãhnliches Foto">
            <a:extLst>
              <a:ext uri="{FF2B5EF4-FFF2-40B4-BE49-F238E27FC236}">
                <a16:creationId xmlns:a16="http://schemas.microsoft.com/office/drawing/2014/main" id="{F29323CD-960A-4591-A96A-B0ECB0CB3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024" y="2200275"/>
            <a:ext cx="6529798"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550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Introduction: Business Problem</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623484" y="1343025"/>
            <a:ext cx="4276659" cy="5369686"/>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300" dirty="0">
                <a:latin typeface="Calibri" panose="020F0502020204030204" pitchFamily="34" charset="0"/>
                <a:ea typeface="+mj-ea"/>
                <a:cs typeface="Calibri" panose="020F0502020204030204" pitchFamily="34" charset="0"/>
              </a:rPr>
              <a:t>Daily Routine; </a:t>
            </a:r>
          </a:p>
          <a:p>
            <a:pPr lvl="1" algn="just"/>
            <a:r>
              <a:rPr lang="en-US" sz="2300" dirty="0">
                <a:latin typeface="Calibri" panose="020F0502020204030204" pitchFamily="34" charset="0"/>
                <a:ea typeface="+mj-ea"/>
                <a:cs typeface="Calibri" panose="020F0502020204030204" pitchFamily="34" charset="0"/>
              </a:rPr>
              <a:t>From Home</a:t>
            </a:r>
            <a:r>
              <a:rPr lang="en-GB" sz="2300" dirty="0">
                <a:latin typeface="Calibri" panose="020F0502020204030204" pitchFamily="34" charset="0"/>
                <a:ea typeface="+mj-ea"/>
                <a:cs typeface="Calibri" panose="020F0502020204030204" pitchFamily="34" charset="0"/>
              </a:rPr>
              <a:t> to Work,</a:t>
            </a:r>
          </a:p>
          <a:p>
            <a:pPr lvl="1" algn="just"/>
            <a:r>
              <a:rPr lang="en-GB" sz="2300" dirty="0">
                <a:latin typeface="Calibri" panose="020F0502020204030204" pitchFamily="34" charset="0"/>
                <a:ea typeface="+mj-ea"/>
                <a:cs typeface="Calibri" panose="020F0502020204030204" pitchFamily="34" charset="0"/>
              </a:rPr>
              <a:t>From work to Home,</a:t>
            </a:r>
          </a:p>
          <a:p>
            <a:pPr lvl="1" algn="just"/>
            <a:r>
              <a:rPr lang="en-GB" sz="2300" dirty="0">
                <a:latin typeface="Calibri" panose="020F0502020204030204" pitchFamily="34" charset="0"/>
                <a:ea typeface="+mj-ea"/>
                <a:cs typeface="Calibri" panose="020F0502020204030204" pitchFamily="34" charset="0"/>
              </a:rPr>
              <a:t>From work to recreation areas or venues, </a:t>
            </a:r>
          </a:p>
          <a:p>
            <a:pPr lvl="1" algn="just"/>
            <a:r>
              <a:rPr lang="en-GB" sz="2300" dirty="0">
                <a:latin typeface="Calibri" panose="020F0502020204030204" pitchFamily="34" charset="0"/>
                <a:ea typeface="+mj-ea"/>
                <a:cs typeface="Calibri" panose="020F0502020204030204" pitchFamily="34" charset="0"/>
              </a:rPr>
              <a:t>From venues to Home </a:t>
            </a:r>
          </a:p>
          <a:p>
            <a:pPr algn="just"/>
            <a:r>
              <a:rPr lang="en-GB" sz="2300" dirty="0">
                <a:latin typeface="Calibri" panose="020F0502020204030204" pitchFamily="34" charset="0"/>
                <a:ea typeface="+mj-ea"/>
                <a:cs typeface="Calibri" panose="020F0502020204030204" pitchFamily="34" charset="0"/>
              </a:rPr>
              <a:t>Weekends; </a:t>
            </a:r>
          </a:p>
          <a:p>
            <a:pPr lvl="1" algn="just"/>
            <a:r>
              <a:rPr lang="en-GB" sz="2300" dirty="0">
                <a:latin typeface="Calibri" panose="020F0502020204030204" pitchFamily="34" charset="0"/>
                <a:ea typeface="+mj-ea"/>
                <a:cs typeface="Calibri" panose="020F0502020204030204" pitchFamily="34" charset="0"/>
              </a:rPr>
              <a:t>From homes to recreation areas or venues,</a:t>
            </a:r>
          </a:p>
          <a:p>
            <a:pPr lvl="1" algn="just"/>
            <a:r>
              <a:rPr lang="en-GB" sz="2300" dirty="0">
                <a:latin typeface="Calibri" panose="020F0502020204030204" pitchFamily="34" charset="0"/>
                <a:ea typeface="+mj-ea"/>
                <a:cs typeface="Calibri" panose="020F0502020204030204" pitchFamily="34" charset="0"/>
              </a:rPr>
              <a:t>Vice versa</a:t>
            </a:r>
          </a:p>
          <a:p>
            <a:pPr algn="just"/>
            <a:r>
              <a:rPr lang="en-GB" sz="2300" dirty="0">
                <a:latin typeface="Calibri" panose="020F0502020204030204" pitchFamily="34" charset="0"/>
                <a:ea typeface="+mj-ea"/>
                <a:cs typeface="Calibri" panose="020F0502020204030204" pitchFamily="34" charset="0"/>
              </a:rPr>
              <a:t>Sommer period; </a:t>
            </a:r>
          </a:p>
          <a:p>
            <a:pPr lvl="1" algn="just"/>
            <a:r>
              <a:rPr lang="en-GB" sz="2300" dirty="0">
                <a:latin typeface="Calibri" panose="020F0502020204030204" pitchFamily="34" charset="0"/>
                <a:ea typeface="+mj-ea"/>
                <a:cs typeface="Calibri" panose="020F0502020204030204" pitchFamily="34" charset="0"/>
              </a:rPr>
              <a:t>From hotels to touristic areas,</a:t>
            </a:r>
          </a:p>
          <a:p>
            <a:pPr lvl="1" algn="just"/>
            <a:r>
              <a:rPr lang="en-GB" sz="2300" dirty="0">
                <a:latin typeface="Calibri" panose="020F0502020204030204" pitchFamily="34" charset="0"/>
                <a:ea typeface="+mj-ea"/>
                <a:cs typeface="Calibri" panose="020F0502020204030204" pitchFamily="34" charset="0"/>
              </a:rPr>
              <a:t>Vice versa</a:t>
            </a:r>
            <a:endParaRPr lang="en-US" sz="2300" dirty="0">
              <a:latin typeface="Calibri" panose="020F0502020204030204" pitchFamily="34" charset="0"/>
              <a:ea typeface="+mj-ea"/>
              <a:cs typeface="Calibri" panose="020F0502020204030204" pitchFamily="34" charset="0"/>
            </a:endParaRP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611110" y="1603961"/>
            <a:ext cx="399974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mj-lt"/>
                <a:ea typeface="+mj-ea"/>
                <a:cs typeface="+mj-cs"/>
              </a:rPr>
              <a:t>Movement Patterns of People</a:t>
            </a:r>
          </a:p>
        </p:txBody>
      </p:sp>
      <p:pic>
        <p:nvPicPr>
          <p:cNvPr id="3074" name="Picture 2" descr="Bildergebnis fÃ¼r people commute in metropoles">
            <a:extLst>
              <a:ext uri="{FF2B5EF4-FFF2-40B4-BE49-F238E27FC236}">
                <a16:creationId xmlns:a16="http://schemas.microsoft.com/office/drawing/2014/main" id="{A5500717-AB2D-491B-9364-7EE5DC6C7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845" y="2124075"/>
            <a:ext cx="6633480" cy="4145925"/>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8 Zacken 2">
            <a:extLst>
              <a:ext uri="{FF2B5EF4-FFF2-40B4-BE49-F238E27FC236}">
                <a16:creationId xmlns:a16="http://schemas.microsoft.com/office/drawing/2014/main" id="{55DE8EB8-6254-4D51-B3A5-366AE544FF08}"/>
              </a:ext>
            </a:extLst>
          </p:cNvPr>
          <p:cNvSpPr/>
          <p:nvPr/>
        </p:nvSpPr>
        <p:spPr>
          <a:xfrm>
            <a:off x="4998389" y="2124075"/>
            <a:ext cx="2905125" cy="17145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Venues </a:t>
            </a:r>
            <a:endParaRPr lang="en-DE" sz="2400" b="1" dirty="0">
              <a:solidFill>
                <a:schemeClr val="bg1"/>
              </a:solidFill>
            </a:endParaRPr>
          </a:p>
        </p:txBody>
      </p:sp>
    </p:spTree>
    <p:extLst>
      <p:ext uri="{BB962C8B-B14F-4D97-AF65-F5344CB8AC3E}">
        <p14:creationId xmlns:p14="http://schemas.microsoft.com/office/powerpoint/2010/main" val="60012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Introduction: Business Problem</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604434" y="1318591"/>
            <a:ext cx="4276659" cy="2608643"/>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300" dirty="0">
              <a:latin typeface="Calibri" panose="020F0502020204030204" pitchFamily="34" charset="0"/>
              <a:ea typeface="+mj-ea"/>
              <a:cs typeface="Calibri" panose="020F0502020204030204" pitchFamily="34" charset="0"/>
            </a:endParaRPr>
          </a:p>
          <a:p>
            <a:pPr algn="just"/>
            <a:endParaRPr lang="en-US" sz="2300" dirty="0">
              <a:latin typeface="Calibri" panose="020F0502020204030204" pitchFamily="34" charset="0"/>
              <a:ea typeface="+mj-ea"/>
              <a:cs typeface="Calibri" panose="020F0502020204030204" pitchFamily="34" charset="0"/>
            </a:endParaRPr>
          </a:p>
          <a:p>
            <a:pPr algn="just"/>
            <a:r>
              <a:rPr lang="en-US" sz="2300" dirty="0">
                <a:latin typeface="Calibri" panose="020F0502020204030204" pitchFamily="34" charset="0"/>
                <a:ea typeface="+mj-ea"/>
                <a:cs typeface="Calibri" panose="020F0502020204030204" pitchFamily="34" charset="0"/>
              </a:rPr>
              <a:t>Non-conventional taxi business : UBER and </a:t>
            </a:r>
            <a:r>
              <a:rPr lang="en-US" sz="2300" dirty="0" err="1">
                <a:latin typeface="Calibri" panose="020F0502020204030204" pitchFamily="34" charset="0"/>
                <a:ea typeface="+mj-ea"/>
                <a:cs typeface="Calibri" panose="020F0502020204030204" pitchFamily="34" charset="0"/>
              </a:rPr>
              <a:t>MyTaxi</a:t>
            </a:r>
            <a:r>
              <a:rPr lang="en-US" sz="2300" dirty="0">
                <a:latin typeface="Calibri" panose="020F0502020204030204" pitchFamily="34" charset="0"/>
                <a:ea typeface="+mj-ea"/>
                <a:cs typeface="Calibri" panose="020F0502020204030204" pitchFamily="34" charset="0"/>
              </a:rPr>
              <a:t>,</a:t>
            </a:r>
          </a:p>
          <a:p>
            <a:pPr algn="just"/>
            <a:r>
              <a:rPr lang="en-US" sz="2300" dirty="0">
                <a:latin typeface="Calibri" panose="020F0502020204030204" pitchFamily="34" charset="0"/>
                <a:ea typeface="+mj-ea"/>
                <a:cs typeface="Calibri" panose="020F0502020204030204" pitchFamily="34" charset="0"/>
              </a:rPr>
              <a:t>Both work online on applications </a:t>
            </a:r>
          </a:p>
          <a:p>
            <a:pPr algn="just"/>
            <a:r>
              <a:rPr lang="en-US" sz="2300" dirty="0">
                <a:latin typeface="Calibri" panose="020F0502020204030204" pitchFamily="34" charset="0"/>
                <a:ea typeface="+mj-ea"/>
                <a:cs typeface="Calibri" panose="020F0502020204030204" pitchFamily="34" charset="0"/>
              </a:rPr>
              <a:t>The algorithm directs cabs to cab calling clients based on finding nearest available cab.</a:t>
            </a:r>
          </a:p>
        </p:txBody>
      </p:sp>
      <p:sp>
        <p:nvSpPr>
          <p:cNvPr id="32" name="Text Placeholder 6" descr="3D Models">
            <a:extLst>
              <a:ext uri="{FF2B5EF4-FFF2-40B4-BE49-F238E27FC236}">
                <a16:creationId xmlns:a16="http://schemas.microsoft.com/office/drawing/2014/main" id="{0D4EB70A-0A14-4B27-B499-59D76007ABA8}"/>
              </a:ext>
            </a:extLst>
          </p:cNvPr>
          <p:cNvSpPr txBox="1">
            <a:spLocks/>
          </p:cNvSpPr>
          <p:nvPr/>
        </p:nvSpPr>
        <p:spPr>
          <a:xfrm>
            <a:off x="6611110" y="1221324"/>
            <a:ext cx="5104640" cy="464602"/>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Calibri" panose="020F0502020204030204" pitchFamily="34" charset="0"/>
                <a:cs typeface="Calibri" panose="020F0502020204030204" pitchFamily="34" charset="0"/>
              </a:rPr>
              <a:t>Non Conventional Taxi Business</a:t>
            </a:r>
            <a:endParaRPr lang="en-US" sz="2400" b="1" dirty="0">
              <a:latin typeface="+mj-lt"/>
              <a:ea typeface="+mj-ea"/>
              <a:cs typeface="+mj-cs"/>
            </a:endParaRPr>
          </a:p>
        </p:txBody>
      </p:sp>
      <p:sp>
        <p:nvSpPr>
          <p:cNvPr id="3" name="Explosion: 8 Zacken 2">
            <a:extLst>
              <a:ext uri="{FF2B5EF4-FFF2-40B4-BE49-F238E27FC236}">
                <a16:creationId xmlns:a16="http://schemas.microsoft.com/office/drawing/2014/main" id="{55DE8EB8-6254-4D51-B3A5-366AE544FF08}"/>
              </a:ext>
            </a:extLst>
          </p:cNvPr>
          <p:cNvSpPr/>
          <p:nvPr/>
        </p:nvSpPr>
        <p:spPr>
          <a:xfrm>
            <a:off x="4886482" y="1605903"/>
            <a:ext cx="2905125" cy="17145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Venues </a:t>
            </a:r>
            <a:endParaRPr lang="en-DE" sz="2400" b="1" dirty="0">
              <a:solidFill>
                <a:schemeClr val="bg1"/>
              </a:solidFill>
            </a:endParaRPr>
          </a:p>
        </p:txBody>
      </p:sp>
      <p:sp>
        <p:nvSpPr>
          <p:cNvPr id="5" name="Pfeil: nach unten 4">
            <a:extLst>
              <a:ext uri="{FF2B5EF4-FFF2-40B4-BE49-F238E27FC236}">
                <a16:creationId xmlns:a16="http://schemas.microsoft.com/office/drawing/2014/main" id="{A720EF3B-45EF-46F1-9222-673AABB48CB7}"/>
              </a:ext>
            </a:extLst>
          </p:cNvPr>
          <p:cNvSpPr/>
          <p:nvPr/>
        </p:nvSpPr>
        <p:spPr>
          <a:xfrm>
            <a:off x="2152650" y="4195966"/>
            <a:ext cx="1028700" cy="10475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 Placeholder 5" descr="2D Slides">
            <a:extLst>
              <a:ext uri="{FF2B5EF4-FFF2-40B4-BE49-F238E27FC236}">
                <a16:creationId xmlns:a16="http://schemas.microsoft.com/office/drawing/2014/main" id="{D9ECE40C-6648-46A9-A8CB-BCF37C976205}"/>
              </a:ext>
            </a:extLst>
          </p:cNvPr>
          <p:cNvSpPr txBox="1">
            <a:spLocks/>
          </p:cNvSpPr>
          <p:nvPr/>
        </p:nvSpPr>
        <p:spPr>
          <a:xfrm>
            <a:off x="577357" y="5481688"/>
            <a:ext cx="4276659" cy="728612"/>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2300" dirty="0">
              <a:latin typeface="Calibri" panose="020F0502020204030204" pitchFamily="34" charset="0"/>
              <a:ea typeface="+mj-ea"/>
              <a:cs typeface="Calibri" panose="020F0502020204030204" pitchFamily="34" charset="0"/>
            </a:endParaRPr>
          </a:p>
          <a:p>
            <a:pPr algn="ctr"/>
            <a:endParaRPr lang="en-US" sz="2300" dirty="0">
              <a:latin typeface="Calibri" panose="020F0502020204030204" pitchFamily="34" charset="0"/>
              <a:ea typeface="+mj-ea"/>
              <a:cs typeface="Calibri" panose="020F0502020204030204" pitchFamily="34" charset="0"/>
            </a:endParaRPr>
          </a:p>
          <a:p>
            <a:pPr marL="0" indent="0" algn="ctr">
              <a:buNone/>
            </a:pPr>
            <a:r>
              <a:rPr lang="en-US" sz="2300" dirty="0">
                <a:latin typeface="Calibri" panose="020F0502020204030204" pitchFamily="34" charset="0"/>
                <a:ea typeface="+mj-ea"/>
                <a:cs typeface="Calibri" panose="020F0502020204030204" pitchFamily="34" charset="0"/>
              </a:rPr>
              <a:t>Finding best pivot area for cabs helps !!!</a:t>
            </a:r>
          </a:p>
        </p:txBody>
      </p:sp>
      <p:pic>
        <p:nvPicPr>
          <p:cNvPr id="4098" name="Picture 2" descr="Bildergebnis fÃ¼r uber in berlin">
            <a:extLst>
              <a:ext uri="{FF2B5EF4-FFF2-40B4-BE49-F238E27FC236}">
                <a16:creationId xmlns:a16="http://schemas.microsoft.com/office/drawing/2014/main" id="{FAB21C88-304D-4C65-BF77-253CE581E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720" y="3429000"/>
            <a:ext cx="4180849" cy="31316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ldergebnis fÃ¼r uber in berlin">
            <a:extLst>
              <a:ext uri="{FF2B5EF4-FFF2-40B4-BE49-F238E27FC236}">
                <a16:creationId xmlns:a16="http://schemas.microsoft.com/office/drawing/2014/main" id="{9AC386D1-89AB-424B-8D59-EC7291F93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607" y="1813218"/>
            <a:ext cx="4180849" cy="3142605"/>
          </a:xfrm>
          <a:prstGeom prst="rect">
            <a:avLst/>
          </a:prstGeom>
          <a:noFill/>
          <a:extLst>
            <a:ext uri="{909E8E84-426E-40DD-AFC4-6F175D3DCCD1}">
              <a14:hiddenFill xmlns:a14="http://schemas.microsoft.com/office/drawing/2010/main">
                <a:solidFill>
                  <a:srgbClr val="FFFFFF"/>
                </a:solidFill>
              </a14:hiddenFill>
            </a:ext>
          </a:extLst>
        </p:spPr>
      </p:pic>
      <p:sp>
        <p:nvSpPr>
          <p:cNvPr id="11" name="Explosion: 8 Zacken 10">
            <a:extLst>
              <a:ext uri="{FF2B5EF4-FFF2-40B4-BE49-F238E27FC236}">
                <a16:creationId xmlns:a16="http://schemas.microsoft.com/office/drawing/2014/main" id="{4B249D7B-FCF6-46A5-9745-24AD0FC0D221}"/>
              </a:ext>
            </a:extLst>
          </p:cNvPr>
          <p:cNvSpPr/>
          <p:nvPr/>
        </p:nvSpPr>
        <p:spPr>
          <a:xfrm>
            <a:off x="9158450" y="4857105"/>
            <a:ext cx="2905125" cy="1714500"/>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More Clients </a:t>
            </a:r>
            <a:endParaRPr lang="en-DE" sz="2400" b="1" dirty="0">
              <a:solidFill>
                <a:schemeClr val="bg1"/>
              </a:solidFill>
            </a:endParaRPr>
          </a:p>
        </p:txBody>
      </p:sp>
    </p:spTree>
    <p:extLst>
      <p:ext uri="{BB962C8B-B14F-4D97-AF65-F5344CB8AC3E}">
        <p14:creationId xmlns:p14="http://schemas.microsoft.com/office/powerpoint/2010/main" val="39894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Data : Sources /Web Scraping</a:t>
            </a:r>
          </a:p>
        </p:txBody>
      </p:sp>
      <p:sp>
        <p:nvSpPr>
          <p:cNvPr id="3" name="Rechteck 2">
            <a:extLst>
              <a:ext uri="{FF2B5EF4-FFF2-40B4-BE49-F238E27FC236}">
                <a16:creationId xmlns:a16="http://schemas.microsoft.com/office/drawing/2014/main" id="{0EEE328A-EE83-4F03-912A-8CF0E0ECC793}"/>
              </a:ext>
            </a:extLst>
          </p:cNvPr>
          <p:cNvSpPr/>
          <p:nvPr/>
        </p:nvSpPr>
        <p:spPr>
          <a:xfrm>
            <a:off x="485775" y="1252880"/>
            <a:ext cx="6076950" cy="5724644"/>
          </a:xfrm>
          <a:prstGeom prst="rect">
            <a:avLst/>
          </a:prstGeom>
        </p:spPr>
        <p:txBody>
          <a:bodyPr wrap="square">
            <a:spAutoFit/>
          </a:bodyPr>
          <a:lstStyle/>
          <a:p>
            <a:pPr>
              <a:lnSpc>
                <a:spcPts val="1800"/>
              </a:lnSpc>
            </a:pPr>
            <a:r>
              <a:rPr lang="en-US" sz="2000" b="1" dirty="0">
                <a:solidFill>
                  <a:prstClr val="black">
                    <a:lumMod val="75000"/>
                    <a:lumOff val="25000"/>
                  </a:prstClr>
                </a:solidFill>
                <a:cs typeface="Segoe UI" panose="020B0502040204020203" pitchFamily="34" charset="0"/>
              </a:rPr>
              <a:t>REQUIREMENTS</a:t>
            </a:r>
          </a:p>
          <a:p>
            <a:pPr marL="342900" indent="-342900">
              <a:lnSpc>
                <a:spcPts val="1800"/>
              </a:lnSpc>
              <a:buFont typeface="Arial" panose="020B0604020202020204" pitchFamily="34" charset="0"/>
              <a:buChar char="•"/>
            </a:pPr>
            <a:r>
              <a:rPr lang="en-US" dirty="0">
                <a:solidFill>
                  <a:prstClr val="black">
                    <a:lumMod val="75000"/>
                    <a:lumOff val="25000"/>
                  </a:prstClr>
                </a:solidFill>
                <a:latin typeface="Segoe UI" panose="020B0502040204020203" pitchFamily="34" charset="0"/>
                <a:cs typeface="Segoe UI" panose="020B0502040204020203" pitchFamily="34" charset="0"/>
              </a:rPr>
              <a:t>List of all the boroughs in Berlin with all </a:t>
            </a:r>
            <a:r>
              <a:rPr lang="en-US" dirty="0" err="1">
                <a:solidFill>
                  <a:prstClr val="black">
                    <a:lumMod val="75000"/>
                    <a:lumOff val="25000"/>
                  </a:prstClr>
                </a:solidFill>
                <a:latin typeface="Segoe UI" panose="020B0502040204020203" pitchFamily="34" charset="0"/>
                <a:cs typeface="Segoe UI" panose="020B0502040204020203" pitchFamily="34" charset="0"/>
              </a:rPr>
              <a:t>zipcodes</a:t>
            </a:r>
            <a:r>
              <a:rPr lang="en-US" dirty="0">
                <a:solidFill>
                  <a:prstClr val="black">
                    <a:lumMod val="75000"/>
                    <a:lumOff val="25000"/>
                  </a:prstClr>
                </a:solidFill>
                <a:latin typeface="Segoe UI" panose="020B0502040204020203" pitchFamily="34" charset="0"/>
                <a:cs typeface="Segoe UI" panose="020B0502040204020203" pitchFamily="34" charset="0"/>
              </a:rPr>
              <a:t> belonged to this boroughs </a:t>
            </a:r>
          </a:p>
          <a:p>
            <a:pPr marL="342900" indent="-342900">
              <a:lnSpc>
                <a:spcPts val="1800"/>
              </a:lnSpc>
              <a:buFont typeface="Arial" panose="020B0604020202020204" pitchFamily="34" charset="0"/>
              <a:buChar char="•"/>
            </a:pPr>
            <a:r>
              <a:rPr lang="en-US" dirty="0" err="1">
                <a:solidFill>
                  <a:prstClr val="black">
                    <a:lumMod val="75000"/>
                    <a:lumOff val="25000"/>
                  </a:prstClr>
                </a:solidFill>
                <a:latin typeface="Segoe UI" panose="020B0502040204020203" pitchFamily="34" charset="0"/>
                <a:cs typeface="Segoe UI" panose="020B0502040204020203" pitchFamily="34" charset="0"/>
              </a:rPr>
              <a:t>Geopraphical</a:t>
            </a:r>
            <a:r>
              <a:rPr lang="en-US" dirty="0">
                <a:solidFill>
                  <a:prstClr val="black">
                    <a:lumMod val="75000"/>
                    <a:lumOff val="25000"/>
                  </a:prstClr>
                </a:solidFill>
                <a:latin typeface="Segoe UI" panose="020B0502040204020203" pitchFamily="34" charset="0"/>
                <a:cs typeface="Segoe UI" panose="020B0502040204020203" pitchFamily="34" charset="0"/>
              </a:rPr>
              <a:t> positions (Latitude-Longitude) of all </a:t>
            </a:r>
            <a:r>
              <a:rPr lang="en-US" dirty="0" err="1">
                <a:solidFill>
                  <a:prstClr val="black">
                    <a:lumMod val="75000"/>
                    <a:lumOff val="25000"/>
                  </a:prstClr>
                </a:solidFill>
                <a:latin typeface="Segoe UI" panose="020B0502040204020203" pitchFamily="34" charset="0"/>
                <a:cs typeface="Segoe UI" panose="020B0502040204020203" pitchFamily="34" charset="0"/>
              </a:rPr>
              <a:t>zipcodes</a:t>
            </a:r>
            <a:r>
              <a:rPr lang="en-US" dirty="0">
                <a:solidFill>
                  <a:prstClr val="black">
                    <a:lumMod val="75000"/>
                    <a:lumOff val="25000"/>
                  </a:prstClr>
                </a:solidFill>
                <a:latin typeface="Segoe UI" panose="020B0502040204020203" pitchFamily="34" charset="0"/>
                <a:cs typeface="Segoe UI" panose="020B0502040204020203" pitchFamily="34" charset="0"/>
              </a:rPr>
              <a:t> within these boroughs </a:t>
            </a:r>
          </a:p>
          <a:p>
            <a:pPr marL="342900" indent="-342900">
              <a:lnSpc>
                <a:spcPts val="1800"/>
              </a:lnSpc>
              <a:buFont typeface="Arial" panose="020B0604020202020204" pitchFamily="34" charset="0"/>
              <a:buChar char="•"/>
            </a:pPr>
            <a:r>
              <a:rPr lang="en-US" dirty="0">
                <a:solidFill>
                  <a:prstClr val="black">
                    <a:lumMod val="75000"/>
                    <a:lumOff val="25000"/>
                  </a:prstClr>
                </a:solidFill>
                <a:latin typeface="Segoe UI" panose="020B0502040204020203" pitchFamily="34" charset="0"/>
                <a:cs typeface="Segoe UI" panose="020B0502040204020203" pitchFamily="34" charset="0"/>
              </a:rPr>
              <a:t>List of all venues in boroughs</a:t>
            </a:r>
          </a:p>
          <a:p>
            <a:pPr marL="342900" indent="-342900">
              <a:lnSpc>
                <a:spcPts val="1800"/>
              </a:lnSpc>
              <a:buFont typeface="Arial" panose="020B0604020202020204" pitchFamily="34" charset="0"/>
              <a:buChar char="•"/>
            </a:pPr>
            <a:r>
              <a:rPr lang="en-US" dirty="0">
                <a:solidFill>
                  <a:prstClr val="black">
                    <a:lumMod val="75000"/>
                    <a:lumOff val="25000"/>
                  </a:prstClr>
                </a:solidFill>
                <a:latin typeface="Segoe UI" panose="020B0502040204020203" pitchFamily="34" charset="0"/>
                <a:cs typeface="Segoe UI" panose="020B0502040204020203" pitchFamily="34" charset="0"/>
              </a:rPr>
              <a:t>List of Top rated Venues</a:t>
            </a:r>
          </a:p>
          <a:p>
            <a:pPr>
              <a:lnSpc>
                <a:spcPts val="1800"/>
              </a:lnSpc>
            </a:pPr>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pPr>
            <a:r>
              <a:rPr lang="en-US" sz="2000" b="1" dirty="0">
                <a:solidFill>
                  <a:prstClr val="black">
                    <a:lumMod val="75000"/>
                    <a:lumOff val="25000"/>
                  </a:prstClr>
                </a:solidFill>
                <a:latin typeface="Segoe UI" panose="020B0502040204020203" pitchFamily="34" charset="0"/>
                <a:cs typeface="Segoe UI" panose="020B0502040204020203" pitchFamily="34" charset="0"/>
              </a:rPr>
              <a:t>SOURCE</a:t>
            </a:r>
          </a:p>
          <a:p>
            <a:pPr marL="285750" indent="-285750">
              <a:buFont typeface="Arial" panose="020B0604020202020204" pitchFamily="34" charset="0"/>
              <a:buChar char="•"/>
            </a:pPr>
            <a:r>
              <a:rPr lang="en-DE" u="sng" dirty="0">
                <a:hlinkClick r:id="rId2"/>
              </a:rPr>
              <a:t>http://www.statistik-berlin-brandenburg.de/produkte/verzeichnisse/zuordnungderbezirkezupostleitzahlen.xls</a:t>
            </a:r>
            <a:endParaRPr lang="en-US" u="sng" dirty="0"/>
          </a:p>
          <a:p>
            <a:pPr marL="285750" indent="-285750">
              <a:buFont typeface="Arial" panose="020B0604020202020204" pitchFamily="34" charset="0"/>
              <a:buChar char="•"/>
            </a:pPr>
            <a:r>
              <a:rPr lang="en-DE" dirty="0">
                <a:hlinkClick r:id="rId3"/>
              </a:rPr>
              <a:t>https://raw.githubusercontent.com/TrustChainEG/postal-codes-json-xml-csv/master/data/DE/zipcodes.de.csv</a:t>
            </a:r>
            <a:endParaRPr lang="en-US" dirty="0"/>
          </a:p>
          <a:p>
            <a:pPr marL="285750" indent="-285750">
              <a:buFont typeface="Arial" panose="020B0604020202020204" pitchFamily="34" charset="0"/>
              <a:buChar char="•"/>
            </a:pPr>
            <a:r>
              <a:rPr lang="en-DE" dirty="0"/>
              <a:t>https://raw.githubusercontent.com/m-hoerz/berlin-shapes/master/berliner-bezirke.geojson</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pPr>
            <a:endParaRPr lang="en-US" sz="2000" b="1"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pPr>
            <a:r>
              <a:rPr lang="en-US" sz="2000" b="1" dirty="0">
                <a:solidFill>
                  <a:prstClr val="black">
                    <a:lumMod val="75000"/>
                    <a:lumOff val="25000"/>
                  </a:prstClr>
                </a:solidFill>
                <a:latin typeface="Segoe UI" panose="020B0502040204020203" pitchFamily="34" charset="0"/>
                <a:cs typeface="Segoe UI" panose="020B0502040204020203" pitchFamily="34" charset="0"/>
              </a:rPr>
              <a:t>Foursquare API</a:t>
            </a:r>
          </a:p>
          <a:p>
            <a:pPr marL="171450" indent="-171450">
              <a:lnSpc>
                <a:spcPts val="1800"/>
              </a:lnSpc>
              <a:buFont typeface="Arial" panose="020B0604020202020204" pitchFamily="34" charset="0"/>
              <a:buChar char="•"/>
            </a:pPr>
            <a:r>
              <a:rPr lang="en-US" dirty="0">
                <a:solidFill>
                  <a:prstClr val="black">
                    <a:lumMod val="75000"/>
                    <a:lumOff val="25000"/>
                  </a:prstClr>
                </a:solidFill>
                <a:latin typeface="Segoe UI" panose="020B0502040204020203" pitchFamily="34" charset="0"/>
                <a:cs typeface="Segoe UI" panose="020B0502040204020203" pitchFamily="34" charset="0"/>
              </a:rPr>
              <a:t>  For all Venues in Berlin.</a:t>
            </a:r>
          </a:p>
          <a:p>
            <a:pPr>
              <a:lnSpc>
                <a:spcPts val="1800"/>
              </a:lnSpc>
            </a:pPr>
            <a:endParaRPr lang="en-US" b="1"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pPr>
            <a:r>
              <a:rPr lang="en-US" b="1" dirty="0">
                <a:solidFill>
                  <a:prstClr val="black">
                    <a:lumMod val="75000"/>
                    <a:lumOff val="25000"/>
                  </a:prstClr>
                </a:solidFill>
                <a:latin typeface="Segoe UI" panose="020B0502040204020203" pitchFamily="34" charset="0"/>
                <a:cs typeface="Segoe UI" panose="020B0502040204020203" pitchFamily="34" charset="0"/>
              </a:rPr>
              <a:t>YELP API</a:t>
            </a:r>
          </a:p>
          <a:p>
            <a:pPr marL="285750" indent="-285750">
              <a:lnSpc>
                <a:spcPts val="1800"/>
              </a:lnSpc>
              <a:buFont typeface="Arial" panose="020B0604020202020204" pitchFamily="34" charset="0"/>
              <a:buChar char="•"/>
            </a:pPr>
            <a:r>
              <a:rPr lang="en-US" dirty="0">
                <a:solidFill>
                  <a:prstClr val="black">
                    <a:lumMod val="75000"/>
                    <a:lumOff val="25000"/>
                  </a:prstClr>
                </a:solidFill>
                <a:latin typeface="Segoe UI" panose="020B0502040204020203" pitchFamily="34" charset="0"/>
                <a:cs typeface="Segoe UI" panose="020B0502040204020203" pitchFamily="34" charset="0"/>
              </a:rPr>
              <a:t>For top rated Venues in Berlin.</a:t>
            </a:r>
          </a:p>
          <a:p>
            <a:pPr>
              <a:lnSpc>
                <a:spcPts val="1800"/>
              </a:lnSpc>
            </a:pPr>
            <a:endParaRPr lang="en-IN"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5122" name="Picture 2" descr="Bildergebnis fÃ¼r data web scraping">
            <a:extLst>
              <a:ext uri="{FF2B5EF4-FFF2-40B4-BE49-F238E27FC236}">
                <a16:creationId xmlns:a16="http://schemas.microsoft.com/office/drawing/2014/main" id="{D7316619-BBE6-4000-81D7-4AE479005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25" y="1514474"/>
            <a:ext cx="5184689" cy="44291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7">
            <a:extLst>
              <a:ext uri="{FF2B5EF4-FFF2-40B4-BE49-F238E27FC236}">
                <a16:creationId xmlns:a16="http://schemas.microsoft.com/office/drawing/2014/main" id="{5AC07799-C1D7-478A-9CB8-A9F73845C8F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115135" y="5231238"/>
            <a:ext cx="747763" cy="747763"/>
          </a:xfrm>
          <a:prstGeom prst="rect">
            <a:avLst/>
          </a:prstGeom>
        </p:spPr>
      </p:pic>
      <p:pic>
        <p:nvPicPr>
          <p:cNvPr id="33" name="Picture 6" descr="https://s3-media2.fl.yelpcdn.com/assets/srv0/developer_pages/999c9dfd1d91/assets/img/landing/developers.png">
            <a:extLst>
              <a:ext uri="{FF2B5EF4-FFF2-40B4-BE49-F238E27FC236}">
                <a16:creationId xmlns:a16="http://schemas.microsoft.com/office/drawing/2014/main" id="{60EB268C-139F-404D-A251-ABD18ED682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58185"/>
          <a:stretch/>
        </p:blipFill>
        <p:spPr bwMode="auto">
          <a:xfrm>
            <a:off x="4992830" y="5979001"/>
            <a:ext cx="1569895"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946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Data : Data Wrangling</a:t>
            </a:r>
          </a:p>
        </p:txBody>
      </p:sp>
      <p:sp>
        <p:nvSpPr>
          <p:cNvPr id="8" name="Text Placeholder 6" descr="3D Models">
            <a:extLst>
              <a:ext uri="{FF2B5EF4-FFF2-40B4-BE49-F238E27FC236}">
                <a16:creationId xmlns:a16="http://schemas.microsoft.com/office/drawing/2014/main" id="{CCCA7792-FA6B-43F7-A5CB-DC7D152DD397}"/>
              </a:ext>
            </a:extLst>
          </p:cNvPr>
          <p:cNvSpPr txBox="1">
            <a:spLocks/>
          </p:cNvSpPr>
          <p:nvPr/>
        </p:nvSpPr>
        <p:spPr>
          <a:xfrm>
            <a:off x="6062470" y="1261964"/>
            <a:ext cx="5926330" cy="464602"/>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Calibri" panose="020F0502020204030204" pitchFamily="34" charset="0"/>
                <a:cs typeface="Calibri" panose="020F0502020204030204" pitchFamily="34" charset="0"/>
              </a:rPr>
              <a:t>Boroughs and </a:t>
            </a:r>
            <a:r>
              <a:rPr lang="en-US" sz="2400" dirty="0" err="1">
                <a:latin typeface="Calibri" panose="020F0502020204030204" pitchFamily="34" charset="0"/>
                <a:cs typeface="Calibri" panose="020F0502020204030204" pitchFamily="34" charset="0"/>
              </a:rPr>
              <a:t>Neighbourhoods</a:t>
            </a:r>
            <a:r>
              <a:rPr lang="en-US" sz="2400" dirty="0">
                <a:latin typeface="Calibri" panose="020F0502020204030204" pitchFamily="34" charset="0"/>
                <a:cs typeface="Calibri" panose="020F0502020204030204" pitchFamily="34" charset="0"/>
              </a:rPr>
              <a:t> of Berlin </a:t>
            </a:r>
            <a:endParaRPr lang="en-US" sz="2400" b="1" dirty="0">
              <a:latin typeface="+mj-lt"/>
              <a:ea typeface="+mj-ea"/>
              <a:cs typeface="+mj-cs"/>
            </a:endParaRPr>
          </a:p>
        </p:txBody>
      </p:sp>
      <p:pic>
        <p:nvPicPr>
          <p:cNvPr id="9" name="Grafik 8">
            <a:extLst>
              <a:ext uri="{FF2B5EF4-FFF2-40B4-BE49-F238E27FC236}">
                <a16:creationId xmlns:a16="http://schemas.microsoft.com/office/drawing/2014/main" id="{D7F9CD06-4807-4277-BC44-B7907225338C}"/>
              </a:ext>
            </a:extLst>
          </p:cNvPr>
          <p:cNvPicPr/>
          <p:nvPr/>
        </p:nvPicPr>
        <p:blipFill rotWithShape="1">
          <a:blip r:embed="rId2">
            <a:extLst>
              <a:ext uri="{28A0092B-C50C-407E-A947-70E740481C1C}">
                <a14:useLocalDpi xmlns:a14="http://schemas.microsoft.com/office/drawing/2010/main" val="0"/>
              </a:ext>
            </a:extLst>
          </a:blip>
          <a:srcRect l="37169" t="51318" r="41078" b="29230"/>
          <a:stretch/>
        </p:blipFill>
        <p:spPr bwMode="auto">
          <a:xfrm>
            <a:off x="827954" y="1330008"/>
            <a:ext cx="4101465" cy="1156335"/>
          </a:xfrm>
          <a:prstGeom prst="rect">
            <a:avLst/>
          </a:prstGeom>
          <a:ln>
            <a:noFill/>
          </a:ln>
          <a:extLst>
            <a:ext uri="{53640926-AAD7-44D8-BBD7-CCE9431645EC}">
              <a14:shadowObscured xmlns:a14="http://schemas.microsoft.com/office/drawing/2010/main"/>
            </a:ext>
          </a:extLst>
        </p:spPr>
      </p:pic>
      <p:sp>
        <p:nvSpPr>
          <p:cNvPr id="10" name="Pfeil: nach unten 9">
            <a:extLst>
              <a:ext uri="{FF2B5EF4-FFF2-40B4-BE49-F238E27FC236}">
                <a16:creationId xmlns:a16="http://schemas.microsoft.com/office/drawing/2014/main" id="{140E1232-068A-449A-AC30-FF08BE98C45C}"/>
              </a:ext>
            </a:extLst>
          </p:cNvPr>
          <p:cNvSpPr/>
          <p:nvPr/>
        </p:nvSpPr>
        <p:spPr>
          <a:xfrm>
            <a:off x="2678031" y="2516823"/>
            <a:ext cx="623969" cy="434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Grafik 10">
            <a:extLst>
              <a:ext uri="{FF2B5EF4-FFF2-40B4-BE49-F238E27FC236}">
                <a16:creationId xmlns:a16="http://schemas.microsoft.com/office/drawing/2014/main" id="{246A3FC2-CA1E-4FDF-9EB9-4F989B18C6E1}"/>
              </a:ext>
            </a:extLst>
          </p:cNvPr>
          <p:cNvPicPr/>
          <p:nvPr/>
        </p:nvPicPr>
        <p:blipFill rotWithShape="1">
          <a:blip r:embed="rId3"/>
          <a:srcRect l="26710" t="45283" r="10960" b="30001"/>
          <a:stretch/>
        </p:blipFill>
        <p:spPr bwMode="auto">
          <a:xfrm>
            <a:off x="268287" y="2998788"/>
            <a:ext cx="5464822" cy="1278572"/>
          </a:xfrm>
          <a:prstGeom prst="rect">
            <a:avLst/>
          </a:prstGeom>
          <a:ln>
            <a:noFill/>
          </a:ln>
          <a:extLst>
            <a:ext uri="{53640926-AAD7-44D8-BBD7-CCE9431645EC}">
              <a14:shadowObscured xmlns:a14="http://schemas.microsoft.com/office/drawing/2010/main"/>
            </a:ext>
          </a:extLst>
        </p:spPr>
      </p:pic>
      <p:pic>
        <p:nvPicPr>
          <p:cNvPr id="12" name="Grafik 11">
            <a:extLst>
              <a:ext uri="{FF2B5EF4-FFF2-40B4-BE49-F238E27FC236}">
                <a16:creationId xmlns:a16="http://schemas.microsoft.com/office/drawing/2014/main" id="{D2E38563-F7E7-4134-93FD-868C104FEF85}"/>
              </a:ext>
            </a:extLst>
          </p:cNvPr>
          <p:cNvPicPr/>
          <p:nvPr/>
        </p:nvPicPr>
        <p:blipFill rotWithShape="1">
          <a:blip r:embed="rId4">
            <a:extLst>
              <a:ext uri="{28A0092B-C50C-407E-A947-70E740481C1C}">
                <a14:useLocalDpi xmlns:a14="http://schemas.microsoft.com/office/drawing/2010/main" val="0"/>
              </a:ext>
            </a:extLst>
          </a:blip>
          <a:srcRect l="19022" t="39102" r="2844" b="37819"/>
          <a:stretch/>
        </p:blipFill>
        <p:spPr bwMode="auto">
          <a:xfrm>
            <a:off x="258761" y="4828121"/>
            <a:ext cx="5761355" cy="1553210"/>
          </a:xfrm>
          <a:prstGeom prst="rect">
            <a:avLst/>
          </a:prstGeom>
          <a:ln>
            <a:noFill/>
          </a:ln>
          <a:extLst>
            <a:ext uri="{53640926-AAD7-44D8-BBD7-CCE9431645EC}">
              <a14:shadowObscured xmlns:a14="http://schemas.microsoft.com/office/drawing/2010/main"/>
            </a:ext>
          </a:extLst>
        </p:spPr>
      </p:pic>
      <p:sp>
        <p:nvSpPr>
          <p:cNvPr id="13" name="Pfeil: nach unten 12">
            <a:extLst>
              <a:ext uri="{FF2B5EF4-FFF2-40B4-BE49-F238E27FC236}">
                <a16:creationId xmlns:a16="http://schemas.microsoft.com/office/drawing/2014/main" id="{E7D8C1E5-C318-4DAF-8575-7E74EBB2394D}"/>
              </a:ext>
            </a:extLst>
          </p:cNvPr>
          <p:cNvSpPr/>
          <p:nvPr/>
        </p:nvSpPr>
        <p:spPr>
          <a:xfrm>
            <a:off x="2678030" y="4288740"/>
            <a:ext cx="623969" cy="434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4" name="Grafik 13">
            <a:extLst>
              <a:ext uri="{FF2B5EF4-FFF2-40B4-BE49-F238E27FC236}">
                <a16:creationId xmlns:a16="http://schemas.microsoft.com/office/drawing/2014/main" id="{B3B5CB08-717D-42D1-AE8A-E8315E0A78AA}"/>
              </a:ext>
            </a:extLst>
          </p:cNvPr>
          <p:cNvPicPr/>
          <p:nvPr/>
        </p:nvPicPr>
        <p:blipFill rotWithShape="1">
          <a:blip r:embed="rId5"/>
          <a:srcRect l="52625" t="31712" r="14026" b="22789"/>
          <a:stretch/>
        </p:blipFill>
        <p:spPr bwMode="auto">
          <a:xfrm>
            <a:off x="6546680" y="1914076"/>
            <a:ext cx="5189517" cy="41679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223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r>
              <a:rPr lang="en-US" sz="3200" b="1" dirty="0"/>
              <a:t>Data : Python Libraries</a:t>
            </a:r>
          </a:p>
        </p:txBody>
      </p:sp>
      <p:sp>
        <p:nvSpPr>
          <p:cNvPr id="14" name="Text Placeholder 5" descr="2D Slides">
            <a:extLst>
              <a:ext uri="{FF2B5EF4-FFF2-40B4-BE49-F238E27FC236}">
                <a16:creationId xmlns:a16="http://schemas.microsoft.com/office/drawing/2014/main" id="{29C9737C-0E28-4267-8422-17FDE28B2341}"/>
              </a:ext>
            </a:extLst>
          </p:cNvPr>
          <p:cNvSpPr txBox="1">
            <a:spLocks/>
          </p:cNvSpPr>
          <p:nvPr/>
        </p:nvSpPr>
        <p:spPr>
          <a:xfrm>
            <a:off x="441874" y="1302385"/>
            <a:ext cx="5592955" cy="5369686"/>
          </a:xfrm>
          <a:prstGeom prst="rect">
            <a:avLst/>
          </a:prstGeom>
          <a:solidFill>
            <a:srgbClr val="FFFF00"/>
          </a:solidFill>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1" dirty="0"/>
              <a:t>Pandas, </a:t>
            </a:r>
            <a:r>
              <a:rPr lang="en-GB" sz="2400" b="1" dirty="0" err="1"/>
              <a:t>Numpy</a:t>
            </a:r>
            <a:r>
              <a:rPr lang="en-GB" sz="2400" b="1" dirty="0"/>
              <a:t> </a:t>
            </a:r>
            <a:r>
              <a:rPr lang="en-GB" sz="2400" dirty="0"/>
              <a:t>– Libraries for data storage, manipulation and array computing</a:t>
            </a:r>
            <a:endParaRPr lang="en-DE" sz="2400" dirty="0"/>
          </a:p>
          <a:p>
            <a:r>
              <a:rPr lang="en-GB" sz="2400" b="1" dirty="0" err="1"/>
              <a:t>Scipy</a:t>
            </a:r>
            <a:r>
              <a:rPr lang="en-GB" sz="2400" b="1" dirty="0"/>
              <a:t> </a:t>
            </a:r>
            <a:r>
              <a:rPr lang="en-GB" sz="2400" dirty="0"/>
              <a:t>– Library for dendrogram and hierarchical cluster analysis </a:t>
            </a:r>
            <a:endParaRPr lang="en-DE" sz="2400" dirty="0"/>
          </a:p>
          <a:p>
            <a:r>
              <a:rPr lang="en-GB" sz="2400" b="1" dirty="0"/>
              <a:t>Matplotlib, Folium </a:t>
            </a:r>
            <a:r>
              <a:rPr lang="en-GB" sz="2400" dirty="0"/>
              <a:t>– Libraries for representing numeric and locational data</a:t>
            </a:r>
            <a:endParaRPr lang="en-DE" sz="2400" dirty="0"/>
          </a:p>
          <a:p>
            <a:r>
              <a:rPr lang="en-GB" sz="2400" b="1" dirty="0" err="1"/>
              <a:t>Geopy</a:t>
            </a:r>
            <a:r>
              <a:rPr lang="en-GB" sz="2400" dirty="0"/>
              <a:t> – Library to retrieve locational data</a:t>
            </a:r>
            <a:endParaRPr lang="en-DE" sz="2400" dirty="0"/>
          </a:p>
          <a:p>
            <a:r>
              <a:rPr lang="en-GB" sz="2400" b="1" dirty="0"/>
              <a:t>Json</a:t>
            </a:r>
            <a:r>
              <a:rPr lang="en-GB" sz="2400" dirty="0"/>
              <a:t> – Library to handle JSON files</a:t>
            </a:r>
            <a:endParaRPr lang="en-DE" sz="2400" dirty="0"/>
          </a:p>
          <a:p>
            <a:r>
              <a:rPr lang="en-GB" sz="2400" b="1" dirty="0"/>
              <a:t>Requests, </a:t>
            </a:r>
            <a:r>
              <a:rPr lang="en-GB" sz="2400" b="1" dirty="0" err="1"/>
              <a:t>Urllib</a:t>
            </a:r>
            <a:r>
              <a:rPr lang="en-GB" sz="2400" b="1" dirty="0"/>
              <a:t> </a:t>
            </a:r>
            <a:r>
              <a:rPr lang="en-GB" sz="2400" dirty="0"/>
              <a:t>– Libraries to retrieve data and handle http exchange with the Foursquare API and Yelp API. </a:t>
            </a:r>
            <a:endParaRPr lang="en-DE" sz="2400" dirty="0"/>
          </a:p>
        </p:txBody>
      </p:sp>
      <p:pic>
        <p:nvPicPr>
          <p:cNvPr id="9218" name="Picture 2" descr="Bildergebnis fÃ¼r python lÄ±brarÄ±es">
            <a:extLst>
              <a:ext uri="{FF2B5EF4-FFF2-40B4-BE49-F238E27FC236}">
                <a16:creationId xmlns:a16="http://schemas.microsoft.com/office/drawing/2014/main" id="{3B937FEA-77C1-4186-9AAB-086E3A08B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56" t="14396" r="15127" b="9144"/>
          <a:stretch/>
        </p:blipFill>
        <p:spPr bwMode="auto">
          <a:xfrm>
            <a:off x="6266380" y="1656080"/>
            <a:ext cx="5722420" cy="459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148715"/>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1403</Words>
  <Application>Microsoft Office PowerPoint</Application>
  <PresentationFormat>Breitbild</PresentationFormat>
  <Paragraphs>156</Paragraphs>
  <Slides>22</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22</vt:i4>
      </vt:variant>
    </vt:vector>
  </HeadingPairs>
  <TitlesOfParts>
    <vt:vector size="30" baseType="lpstr">
      <vt:lpstr>Yu Gothic UI</vt:lpstr>
      <vt:lpstr>Arial</vt:lpstr>
      <vt:lpstr>Calibri</vt:lpstr>
      <vt:lpstr>Segoe UI</vt:lpstr>
      <vt:lpstr>Segoe UI Light</vt:lpstr>
      <vt:lpstr>Segoe UI Semibold</vt:lpstr>
      <vt:lpstr>Wingdings</vt:lpstr>
      <vt:lpstr>Get Started with 3D</vt:lpstr>
      <vt:lpstr>Battle of Neighborhood's</vt:lpstr>
      <vt:lpstr>Table of Contents</vt:lpstr>
      <vt:lpstr>Introduction: Business Problem</vt:lpstr>
      <vt:lpstr>Introduction: Business Problem</vt:lpstr>
      <vt:lpstr>Introduction: Business Problem</vt:lpstr>
      <vt:lpstr>Introduction: Business Problem</vt:lpstr>
      <vt:lpstr>Data : Sources /Web Scraping</vt:lpstr>
      <vt:lpstr>Data : Data Wrangling</vt:lpstr>
      <vt:lpstr>Data : Python Libraries</vt:lpstr>
      <vt:lpstr>Location Data Provider – Foursquare  </vt:lpstr>
      <vt:lpstr>METHODOLOGY : General</vt:lpstr>
      <vt:lpstr>METHODOLOGY : General</vt:lpstr>
      <vt:lpstr>METHODOLOGY : Exploring Venues</vt:lpstr>
      <vt:lpstr>METHODOLOGY : K- Means Clustering (Elbow Method)</vt:lpstr>
      <vt:lpstr>RESULTS : Clusters </vt:lpstr>
      <vt:lpstr>RESULTS : Clusters </vt:lpstr>
      <vt:lpstr>RESULTS : Clusters </vt:lpstr>
      <vt:lpstr>RESULTS : Clusters </vt:lpstr>
      <vt:lpstr>Results : Exploring Top Rated Venues</vt:lpstr>
      <vt:lpstr>Discussion: Recommendations</vt:lpstr>
      <vt:lpstr>Conclusion </vt:lpstr>
      <vt:lpstr>Discussions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2019-04-30T06:19:58Z</dcterms:created>
  <dcterms:modified xsi:type="dcterms:W3CDTF">2019-05-27T00:05:16Z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2019-01-09T22:41:38.8954231Z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